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3B729-6E94-4066-995D-CA037A72F767}" type="datetimeFigureOut">
              <a:rPr lang="en-US" smtClean="0"/>
              <a:t>12/6/2013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5D19C-DE04-43AE-91A0-5A31403D66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0622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3B729-6E94-4066-995D-CA037A72F767}" type="datetimeFigureOut">
              <a:rPr lang="en-US" smtClean="0"/>
              <a:t>12/6/2013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5D19C-DE04-43AE-91A0-5A31403D66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9153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3B729-6E94-4066-995D-CA037A72F767}" type="datetimeFigureOut">
              <a:rPr lang="en-US" smtClean="0"/>
              <a:t>12/6/2013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5D19C-DE04-43AE-91A0-5A31403D66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6276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3B729-6E94-4066-995D-CA037A72F767}" type="datetimeFigureOut">
              <a:rPr lang="en-US" smtClean="0"/>
              <a:t>12/6/2013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5D19C-DE04-43AE-91A0-5A31403D66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6480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3B729-6E94-4066-995D-CA037A72F767}" type="datetimeFigureOut">
              <a:rPr lang="en-US" smtClean="0"/>
              <a:t>12/6/2013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5D19C-DE04-43AE-91A0-5A31403D66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9577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3B729-6E94-4066-995D-CA037A72F767}" type="datetimeFigureOut">
              <a:rPr lang="en-US" smtClean="0"/>
              <a:t>12/6/2013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5D19C-DE04-43AE-91A0-5A31403D66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2324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3B729-6E94-4066-995D-CA037A72F767}" type="datetimeFigureOut">
              <a:rPr lang="en-US" smtClean="0"/>
              <a:t>12/6/2013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5D19C-DE04-43AE-91A0-5A31403D66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5697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3B729-6E94-4066-995D-CA037A72F767}" type="datetimeFigureOut">
              <a:rPr lang="en-US" smtClean="0"/>
              <a:t>12/6/2013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5D19C-DE04-43AE-91A0-5A31403D66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375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3B729-6E94-4066-995D-CA037A72F767}" type="datetimeFigureOut">
              <a:rPr lang="en-US" smtClean="0"/>
              <a:t>12/6/2013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5D19C-DE04-43AE-91A0-5A31403D66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4358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3B729-6E94-4066-995D-CA037A72F767}" type="datetimeFigureOut">
              <a:rPr lang="en-US" smtClean="0"/>
              <a:t>12/6/2013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5D19C-DE04-43AE-91A0-5A31403D66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27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3B729-6E94-4066-995D-CA037A72F767}" type="datetimeFigureOut">
              <a:rPr lang="en-US" smtClean="0"/>
              <a:t>12/6/2013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5D19C-DE04-43AE-91A0-5A31403D66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1196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3B729-6E94-4066-995D-CA037A72F767}" type="datetimeFigureOut">
              <a:rPr lang="en-US" smtClean="0"/>
              <a:t>12/6/2013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55D19C-DE04-43AE-91A0-5A31403D66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87200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185371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195590"/>
            <a:ext cx="7467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Alexander the Great and the Hellenistic World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2657" y="546663"/>
            <a:ext cx="4800600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u="sng" dirty="0" smtClean="0">
                <a:latin typeface="Times New Roman" pitchFamily="18" charset="0"/>
                <a:cs typeface="Times New Roman" pitchFamily="18" charset="0"/>
              </a:rPr>
              <a:t>Stoics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estab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. by Zeno</a:t>
            </a:r>
          </a:p>
          <a:p>
            <a:pPr marL="285750" indent="-285750">
              <a:buFontTx/>
              <a:buChar char="-"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argued that the universe was controlled by some power - Reason, World Soul, Fortune, God </a:t>
            </a:r>
          </a:p>
          <a:p>
            <a:pPr marL="285750" indent="-285750">
              <a:buFontTx/>
              <a:buChar char="-"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determines everything and there is nothing humans can do about it</a:t>
            </a:r>
          </a:p>
          <a:p>
            <a:pPr marL="285750" indent="-285750">
              <a:buFontTx/>
              <a:buChar char="-"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whatever fate dictated was right</a:t>
            </a:r>
          </a:p>
          <a:p>
            <a:pPr marL="285750" indent="-285750">
              <a:buFontTx/>
              <a:buChar char="-"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people should accept whatever nature might bring and not complain</a:t>
            </a:r>
          </a:p>
          <a:p>
            <a:pPr marL="285750" indent="-285750">
              <a:buFontTx/>
              <a:buChar char="-"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should become indifferent to pain, fear, pleasure, grief</a:t>
            </a:r>
          </a:p>
          <a:p>
            <a:pPr marL="285750" indent="-285750">
              <a:buFontTx/>
              <a:buChar char="-"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believed in equality and duty</a:t>
            </a:r>
          </a:p>
          <a:p>
            <a:pPr marL="285750" indent="-285750">
              <a:buFontTx/>
              <a:buChar char="-"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greatly influenced the Romans and Christian thinking</a:t>
            </a: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4143" y="914400"/>
            <a:ext cx="4140200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4628243" y="5668559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- today means someone outwardly not affected by pain or pleasure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2371" y="4191000"/>
            <a:ext cx="1485900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559" y="4212771"/>
            <a:ext cx="1179099" cy="1464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4212771"/>
            <a:ext cx="1211943" cy="145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2982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195590"/>
            <a:ext cx="7467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Alexander the Great and the Hellenistic World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4800" y="838200"/>
            <a:ext cx="51816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u="sng" dirty="0" smtClean="0">
                <a:latin typeface="Times New Roman" pitchFamily="18" charset="0"/>
                <a:cs typeface="Times New Roman" pitchFamily="18" charset="0"/>
              </a:rPr>
              <a:t>Science and Math</a:t>
            </a:r>
          </a:p>
          <a:p>
            <a:pPr marL="285750" indent="-285750">
              <a:buFontTx/>
              <a:buChar char="-"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Archimedes - determined formula for circumference of a circle</a:t>
            </a:r>
          </a:p>
          <a:p>
            <a:pPr marL="742950" lvl="1" indent="-285750">
              <a:buFontTx/>
              <a:buChar char="-"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explained the principle of the lever</a:t>
            </a:r>
          </a:p>
          <a:p>
            <a:pPr marL="742950" lvl="1" indent="-285750">
              <a:buFontTx/>
              <a:buChar char="-"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discovered the theory of specific gravity (measuring volume)</a:t>
            </a:r>
          </a:p>
          <a:p>
            <a:pPr marL="742950" lvl="1" indent="-285750">
              <a:buFontTx/>
              <a:buChar char="-"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body in liquid is held up by a force equal to the weight of liquid displaced</a:t>
            </a:r>
          </a:p>
          <a:p>
            <a:pPr marL="285750" indent="-285750">
              <a:buFontTx/>
              <a:buChar char="-"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Aristarchus – heliocentric</a:t>
            </a:r>
          </a:p>
          <a:p>
            <a:pPr marL="285750" indent="-285750">
              <a:buFontTx/>
              <a:buChar char="-"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Ptolemy – geocentric</a:t>
            </a:r>
          </a:p>
          <a:p>
            <a:pPr marL="285750" indent="-285750">
              <a:buFontTx/>
              <a:buChar char="-"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Eratosthenes - calculated diameter of earth to within 50 miles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066800"/>
            <a:ext cx="333375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4343400"/>
            <a:ext cx="3495675" cy="220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05028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195590"/>
            <a:ext cx="7467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Alexander the Great and the Hellenistic World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852056" y="718810"/>
            <a:ext cx="6291944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u="sng" dirty="0" smtClean="0">
                <a:latin typeface="Times New Roman" pitchFamily="18" charset="0"/>
                <a:cs typeface="Times New Roman" pitchFamily="18" charset="0"/>
              </a:rPr>
              <a:t>Two characteristics of Hellenistic Science</a:t>
            </a:r>
          </a:p>
          <a:p>
            <a:pPr marL="457200" indent="-457200">
              <a:buAutoNum type="arabicPeriod"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scientists learned much with simple instruments</a:t>
            </a:r>
          </a:p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- no telescopes, microscopes, compasses, etc.</a:t>
            </a:r>
          </a:p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		</a:t>
            </a:r>
          </a:p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2. made little effort to apply knowledge in practical way</a:t>
            </a:r>
          </a:p>
          <a:p>
            <a:pPr marL="342900" indent="-342900">
              <a:buFontTx/>
              <a:buChar char="-"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valued knowledge for the sake of knowledge</a:t>
            </a:r>
          </a:p>
          <a:p>
            <a:pPr marL="342900" indent="-342900">
              <a:buFontTx/>
              <a:buChar char="-"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did not want to make money from knowledge</a:t>
            </a:r>
          </a:p>
          <a:p>
            <a:pPr marL="342900" indent="-342900">
              <a:buFontTx/>
              <a:buChar char="-"/>
            </a:pP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eg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., Hero of Alexandria invented a steam engine but it was regarded only as an interesting toy</a:t>
            </a:r>
          </a:p>
          <a:p>
            <a:pPr marL="342900" indent="-342900">
              <a:buFontTx/>
              <a:buChar char="-"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slavery served as a basis of Hellenistic civilization and labor-saving devices were not needed to help the slaves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914400"/>
            <a:ext cx="2095500" cy="294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388" y="4191000"/>
            <a:ext cx="2667445" cy="226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84617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195590"/>
            <a:ext cx="7467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Alexander the Great and the Hellenistic World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895600" y="838200"/>
            <a:ext cx="6248400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u="sng" dirty="0" smtClean="0">
                <a:latin typeface="Times New Roman" pitchFamily="18" charset="0"/>
                <a:cs typeface="Times New Roman" pitchFamily="18" charset="0"/>
              </a:rPr>
              <a:t>Greatest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Legacy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establish Hellenistic Culture and the spread of the Greek ideals/ideas throughout the known world!!</a:t>
            </a:r>
          </a:p>
          <a:p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Tx/>
              <a:buChar char="-"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336 BCE to 146 BCE is known as the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HELLENISTIC AGE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1" y="838201"/>
            <a:ext cx="2057400" cy="3176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381000" y="4114800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b="1" u="sng" dirty="0" smtClean="0">
                <a:latin typeface="Times New Roman" pitchFamily="18" charset="0"/>
                <a:cs typeface="Times New Roman" pitchFamily="18" charset="0"/>
              </a:rPr>
              <a:t>Breakup of Alexander’s Empire</a:t>
            </a:r>
          </a:p>
          <a:p>
            <a:pPr marL="342900" indent="-342900">
              <a:buFontTx/>
              <a:buChar char="-"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family was murdered</a:t>
            </a:r>
          </a:p>
          <a:p>
            <a:pPr marL="342900" indent="-342900">
              <a:buFontTx/>
              <a:buChar char="-"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“one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world” vision was divided</a:t>
            </a:r>
          </a:p>
          <a:p>
            <a:pPr marL="342900" indent="-342900">
              <a:buFontTx/>
              <a:buChar char="-"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fierce power struggle ensued</a:t>
            </a:r>
          </a:p>
          <a:p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581400"/>
            <a:ext cx="2362200" cy="31151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95010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195590"/>
            <a:ext cx="7467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Alexander the Great and the Hellenistic World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8600" y="990600"/>
            <a:ext cx="414504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Greece divided into Seleucid (Asia),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Antigonid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(Greece), and Ptolemaic (Egypt) empires</a:t>
            </a:r>
          </a:p>
          <a:p>
            <a:pPr marL="342900" indent="-342900">
              <a:buFontTx/>
              <a:buChar char="-"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fighting continues and Rome conquers all of it by 100 BCE</a:t>
            </a:r>
          </a:p>
          <a:p>
            <a:pPr marL="342900" indent="-342900">
              <a:buFontTx/>
              <a:buChar char="-"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Hellenistic Culture Spread Throughout the Mediterranean Region</a:t>
            </a:r>
          </a:p>
          <a:p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3646" y="990600"/>
            <a:ext cx="4598903" cy="328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4373646" y="4293985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Alexander had brought Greek culture to the Nile, Middle East, and India</a:t>
            </a:r>
          </a:p>
          <a:p>
            <a:pPr marL="342900" indent="-342900">
              <a:buFontTx/>
              <a:buChar char="-"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Continuing influence by Greek ideas and vice versa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</a:t>
            </a: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4800600"/>
            <a:ext cx="2490787" cy="1712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7558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195590"/>
            <a:ext cx="7467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Alexander the Great and the Hellenistic World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8601" y="718810"/>
            <a:ext cx="40386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u="sng" dirty="0" smtClean="0">
                <a:latin typeface="Times New Roman" pitchFamily="18" charset="0"/>
                <a:cs typeface="Times New Roman" pitchFamily="18" charset="0"/>
              </a:rPr>
              <a:t>The Economy</a:t>
            </a:r>
          </a:p>
          <a:p>
            <a:pPr marL="342900" indent="-342900">
              <a:buFontTx/>
              <a:buChar char="-"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the aristocracy still owned most of the land</a:t>
            </a:r>
          </a:p>
          <a:p>
            <a:pPr marL="342900" indent="-342900">
              <a:buFontTx/>
              <a:buChar char="-"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large disparity between wealthy &amp; poor</a:t>
            </a:r>
          </a:p>
          <a:p>
            <a:pPr marL="342900" indent="-342900">
              <a:buFontTx/>
              <a:buChar char="-"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growing middle class because of the many trade opportunities</a:t>
            </a:r>
          </a:p>
          <a:p>
            <a:pPr marL="342900" indent="-342900">
              <a:buFontTx/>
              <a:buChar char="-"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trade centered around three main areas on the trade routes</a:t>
            </a:r>
          </a:p>
          <a:p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8812" y="740580"/>
            <a:ext cx="5006959" cy="3755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228600" y="4919008"/>
            <a:ext cx="69342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>
              <a:buFontTx/>
              <a:buChar char="-"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Alexandria, Egypt</a:t>
            </a:r>
          </a:p>
          <a:p>
            <a:pPr marL="800100" lvl="1" indent="-342900">
              <a:buFontTx/>
              <a:buChar char="-"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Island of Rhodes (off coast of Asia Minor)</a:t>
            </a:r>
          </a:p>
          <a:p>
            <a:pPr marL="800100" lvl="1" indent="-342900">
              <a:buFontTx/>
              <a:buChar char="-"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Antioch in Syria</a:t>
            </a:r>
          </a:p>
          <a:p>
            <a:pPr marL="342900" indent="-342900">
              <a:buFontTx/>
              <a:buChar char="-"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routes connected the Med. World to India</a:t>
            </a:r>
          </a:p>
          <a:p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3420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195590"/>
            <a:ext cx="7467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Alexander the Great and the Hellenistic World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419600" y="718810"/>
            <a:ext cx="4572000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cities rebuilt or well-planned and laid-out</a:t>
            </a:r>
          </a:p>
          <a:p>
            <a:pPr marL="285750" indent="-285750">
              <a:buFontTx/>
              <a:buChar char="-"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incl. marketplaces &amp; large public buildings (theaters, schools, gymnasiums)</a:t>
            </a:r>
          </a:p>
          <a:p>
            <a:pPr marL="285750" indent="-285750">
              <a:buFontTx/>
              <a:buChar char="-"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Alexandria had pop. of over 1 million</a:t>
            </a:r>
          </a:p>
          <a:p>
            <a:pPr marL="285750" indent="-285750">
              <a:buFontTx/>
              <a:buChar char="-"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library had over 750,000 papyrus scrolls and became a center of learning &amp; commerce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38" y="990600"/>
            <a:ext cx="4375462" cy="2735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2971800" y="4876800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women became more respected</a:t>
            </a:r>
          </a:p>
          <a:p>
            <a:pPr marL="342900" indent="-342900">
              <a:buFontTx/>
              <a:buChar char="-"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gained rights - own property</a:t>
            </a:r>
          </a:p>
          <a:p>
            <a:pPr marL="342900" indent="-342900">
              <a:buFontTx/>
              <a:buChar char="-"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right to divorce husband</a:t>
            </a:r>
          </a:p>
          <a:p>
            <a:pPr marL="342900" indent="-342900">
              <a:buFontTx/>
              <a:buChar char="-"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seen more in public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943349"/>
            <a:ext cx="2438400" cy="3251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2491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195590"/>
            <a:ext cx="7467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Alexander the Great and the Hellenistic World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2400" y="990600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b="1" u="sng" dirty="0" smtClean="0">
                <a:latin typeface="Times New Roman" pitchFamily="18" charset="0"/>
                <a:cs typeface="Times New Roman" pitchFamily="18" charset="0"/>
              </a:rPr>
              <a:t>New definition of Greek</a:t>
            </a:r>
          </a:p>
          <a:p>
            <a:pPr marL="342900" indent="-342900">
              <a:buFontTx/>
              <a:buChar char="-"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all Hellenized people were now considered Greek</a:t>
            </a:r>
          </a:p>
          <a:p>
            <a:pPr marL="342900" indent="-342900">
              <a:buFontTx/>
              <a:buChar char="-"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more of the world became Greek &amp; considered “Greek”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874246"/>
            <a:ext cx="4343400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4191000" y="3276600"/>
            <a:ext cx="45720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b="1" u="sng" dirty="0" smtClean="0">
                <a:latin typeface="Times New Roman" pitchFamily="18" charset="0"/>
                <a:cs typeface="Times New Roman" pitchFamily="18" charset="0"/>
              </a:rPr>
              <a:t>Hellenistic Philosophy</a:t>
            </a:r>
          </a:p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Four new schools developed - more concerned with ethics and behavior than with reality and human existence</a:t>
            </a:r>
          </a:p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b="1" u="sng" dirty="0">
                <a:latin typeface="Times New Roman" pitchFamily="18" charset="0"/>
                <a:cs typeface="Times New Roman" pitchFamily="18" charset="0"/>
              </a:rPr>
              <a:t>Skeptics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- denied the possibility of finding the truth</a:t>
            </a:r>
          </a:p>
          <a:p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99" y="3142744"/>
            <a:ext cx="3836075" cy="2877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8913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195590"/>
            <a:ext cx="7467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Alexander the Great and the Hellenistic World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4800" y="756047"/>
            <a:ext cx="51054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wise people do not judge others or become dogmatic</a:t>
            </a:r>
          </a:p>
          <a:p>
            <a:pPr marL="342900" indent="-342900">
              <a:buFontTx/>
              <a:buChar char="-"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we rely on sensory experience as the only source of human knowledge</a:t>
            </a:r>
          </a:p>
          <a:p>
            <a:pPr marL="342900" indent="-342900">
              <a:buFontTx/>
              <a:buChar char="-"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sensory experience is unreliable</a:t>
            </a:r>
          </a:p>
          <a:p>
            <a:pPr marL="342900" indent="-342900">
              <a:buFontTx/>
              <a:buChar char="-"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nobody truly knows anything</a:t>
            </a:r>
          </a:p>
          <a:p>
            <a:pPr marL="342900" indent="-342900">
              <a:buFontTx/>
              <a:buChar char="-"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Detach from the world!!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136541"/>
            <a:ext cx="34544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4303486" y="3803035"/>
            <a:ext cx="4572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b="1" u="sng" dirty="0" smtClean="0">
                <a:latin typeface="Times New Roman" pitchFamily="18" charset="0"/>
                <a:cs typeface="Times New Roman" pitchFamily="18" charset="0"/>
              </a:rPr>
              <a:t>Cynics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- even more negative</a:t>
            </a:r>
          </a:p>
          <a:p>
            <a:pPr marL="342900" indent="-342900">
              <a:buFontTx/>
              <a:buChar char="-"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ideal was nonattachment to society and its values</a:t>
            </a:r>
          </a:p>
          <a:p>
            <a:pPr marL="342900" indent="-342900">
              <a:buFontTx/>
              <a:buChar char="-"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taught that people should seek virtue only and scorn pleasure, wealth, and social prestige</a:t>
            </a:r>
          </a:p>
          <a:p>
            <a:pPr marL="342900" lvl="0" indent="-342900">
              <a:buFontTx/>
              <a:buChar char="-"/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nature provided all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human needs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803035"/>
            <a:ext cx="3762375" cy="300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5365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195590"/>
            <a:ext cx="7467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Alexander the Great and the Hellenistic World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191000" y="990600"/>
            <a:ext cx="4572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Diogenes- best known Cynic</a:t>
            </a:r>
          </a:p>
          <a:p>
            <a:pPr marL="342900" indent="-342900">
              <a:buFontTx/>
              <a:buChar char="-"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“Look at me, I am without house or city, property or slave.  I sleep on the ground.  I have no wife, no children.  What do I lack?  Am I not without distress or fear?...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72000" y="3583353"/>
            <a:ext cx="26019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Am I not free?”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287173"/>
            <a:ext cx="3828815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228600" y="4419600"/>
            <a:ext cx="57912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u="sng" dirty="0" smtClean="0">
                <a:latin typeface="Times New Roman" pitchFamily="18" charset="0"/>
                <a:cs typeface="Times New Roman" pitchFamily="18" charset="0"/>
              </a:rPr>
              <a:t>Epicureans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- Epicurus</a:t>
            </a:r>
          </a:p>
          <a:p>
            <a:pPr marL="342900" indent="-342900">
              <a:buFontTx/>
              <a:buChar char="-"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happiness could be achieved by freeing the body from pain and mind from fear</a:t>
            </a:r>
          </a:p>
          <a:p>
            <a:pPr marL="342900" indent="-342900">
              <a:buFontTx/>
              <a:buChar char="-"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to reach goal, people must avoid bodily excesses - including sensual pleasures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8771" y="4300104"/>
            <a:ext cx="1795227" cy="234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41285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195590"/>
            <a:ext cx="7467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Alexander the Great and the Hellenistic World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8600" y="838200"/>
            <a:ext cx="487680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there is no existence beyond death, so there is nothing to fear about death</a:t>
            </a:r>
          </a:p>
          <a:p>
            <a:pPr marL="285750" indent="-285750">
              <a:buFontTx/>
              <a:buChar char="-"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finest pleasures are intellectual – not physical</a:t>
            </a:r>
          </a:p>
          <a:p>
            <a:pPr marL="285750" indent="-285750">
              <a:buFontTx/>
              <a:buChar char="-"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if gods exist, they do not concern themselves with humans</a:t>
            </a:r>
          </a:p>
          <a:p>
            <a:pPr marL="285750" indent="-285750">
              <a:buFontTx/>
              <a:buChar char="-"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after Epicurus’ death, his followers began to seek physical pleasure</a:t>
            </a:r>
          </a:p>
          <a:p>
            <a:pPr marL="285750" indent="-285750">
              <a:buFontTx/>
              <a:buChar char="-"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“Eat, drink and be merry, for tomorrow may bring pain or death.”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6350" y="724386"/>
            <a:ext cx="40005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6350" y="3657600"/>
            <a:ext cx="4038600" cy="322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7610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726</Words>
  <Application>Microsoft Office PowerPoint</Application>
  <PresentationFormat>On-screen Show (4:3)</PresentationFormat>
  <Paragraphs>92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Lincoln School Department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Frank Yip</dc:creator>
  <cp:lastModifiedBy>Frank Yip</cp:lastModifiedBy>
  <cp:revision>2</cp:revision>
  <dcterms:created xsi:type="dcterms:W3CDTF">2013-12-06T12:18:06Z</dcterms:created>
  <dcterms:modified xsi:type="dcterms:W3CDTF">2013-12-06T12:20:16Z</dcterms:modified>
</cp:coreProperties>
</file>