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1BADCC-AB80-4747-AAE8-D15871708382}"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309114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BADCC-AB80-4747-AAE8-D15871708382}"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70249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BADCC-AB80-4747-AAE8-D15871708382}"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347657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BADCC-AB80-4747-AAE8-D15871708382}"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18404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BADCC-AB80-4747-AAE8-D15871708382}"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32524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BADCC-AB80-4747-AAE8-D15871708382}"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223044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1BADCC-AB80-4747-AAE8-D15871708382}"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148166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BADCC-AB80-4747-AAE8-D15871708382}"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118785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BADCC-AB80-4747-AAE8-D15871708382}"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228780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BADCC-AB80-4747-AAE8-D15871708382}"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113826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BADCC-AB80-4747-AAE8-D15871708382}"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E7625-DC6E-46F8-903F-96980B82EC9A}" type="slidenum">
              <a:rPr lang="en-US" smtClean="0"/>
              <a:t>‹#›</a:t>
            </a:fld>
            <a:endParaRPr lang="en-US"/>
          </a:p>
        </p:txBody>
      </p:sp>
    </p:spTree>
    <p:extLst>
      <p:ext uri="{BB962C8B-B14F-4D97-AF65-F5344CB8AC3E}">
        <p14:creationId xmlns:p14="http://schemas.microsoft.com/office/powerpoint/2010/main" val="335204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BADCC-AB80-4747-AAE8-D15871708382}" type="datetimeFigureOut">
              <a:rPr lang="en-US" smtClean="0"/>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E7625-DC6E-46F8-903F-96980B82EC9A}" type="slidenum">
              <a:rPr lang="en-US" smtClean="0"/>
              <a:t>‹#›</a:t>
            </a:fld>
            <a:endParaRPr lang="en-US"/>
          </a:p>
        </p:txBody>
      </p:sp>
    </p:spTree>
    <p:extLst>
      <p:ext uri="{BB962C8B-B14F-4D97-AF65-F5344CB8AC3E}">
        <p14:creationId xmlns:p14="http://schemas.microsoft.com/office/powerpoint/2010/main" val="2290975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hyperlink" Target="http://upload.wikimedia.org/wikipedia/commons/8/81/DF-SC-82-06566_Bush_hostages_Iran.JPE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0/0f/Admiral_John_Poindexter%2C_official_Navy_photo%2C_1985.JPEG" TargetMode="External"/><Relationship Id="rId5" Type="http://schemas.openxmlformats.org/officeDocument/2006/relationships/image" Target="../media/image34.jpeg"/><Relationship Id="rId4" Type="http://schemas.openxmlformats.org/officeDocument/2006/relationships/hyperlink" Target="http://upload.wikimedia.org/wikipedia/commons/c/c4/Oliver_North_mug_shot.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en/5/52/TORA_BORA_FATA_%288%29.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upload.wikimedia.org/wikipedia/commons/7/75/Inauguration_of_President_Hamid_Karzai_in_December_2004.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sp>
        <p:nvSpPr>
          <p:cNvPr id="26627" name="Text Box 6"/>
          <p:cNvSpPr txBox="1">
            <a:spLocks noChangeArrowheads="1"/>
          </p:cNvSpPr>
          <p:nvPr/>
        </p:nvSpPr>
        <p:spPr bwMode="auto">
          <a:xfrm>
            <a:off x="685800" y="1066800"/>
            <a:ext cx="7772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Oct 19 – After almost 2 weeks of aerial bombardments, US Army Rangers launch raids into Afghanistan from Pakistan</a:t>
            </a:r>
          </a:p>
          <a:p>
            <a:pPr eaLnBrk="1" hangingPunct="1">
              <a:spcBef>
                <a:spcPct val="50000"/>
              </a:spcBef>
            </a:pPr>
            <a:r>
              <a:rPr lang="en-US" sz="2400" b="1">
                <a:latin typeface="Times New Roman" pitchFamily="18" charset="0"/>
              </a:rPr>
              <a:t>Oct 20 – 2 US soldiers die in a helicopter crash – 1</a:t>
            </a:r>
            <a:r>
              <a:rPr lang="en-US" sz="2400" b="1" baseline="30000">
                <a:latin typeface="Times New Roman" pitchFamily="18" charset="0"/>
              </a:rPr>
              <a:t>st</a:t>
            </a:r>
            <a:r>
              <a:rPr lang="en-US" sz="2400" b="1">
                <a:latin typeface="Times New Roman" pitchFamily="18" charset="0"/>
              </a:rPr>
              <a:t> military casualties of the war</a:t>
            </a:r>
          </a:p>
          <a:p>
            <a:pPr eaLnBrk="1" hangingPunct="1">
              <a:spcBef>
                <a:spcPct val="50000"/>
              </a:spcBef>
            </a:pPr>
            <a:r>
              <a:rPr lang="en-US" sz="2400" b="1">
                <a:latin typeface="Times New Roman" pitchFamily="18" charset="0"/>
              </a:rPr>
              <a:t>Oct 24 – Patriot Act passes House and is signed into law by Bush on Oct 26</a:t>
            </a:r>
          </a:p>
        </p:txBody>
      </p:sp>
      <p:pic>
        <p:nvPicPr>
          <p:cNvPr id="2662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84638"/>
            <a:ext cx="42100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7975"/>
            <a:ext cx="36576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542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371600" y="457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The Story of Pat Tillman</a:t>
            </a:r>
          </a:p>
        </p:txBody>
      </p:sp>
      <p:pic>
        <p:nvPicPr>
          <p:cNvPr id="35843" name="Picture 2" descr="http://thinkprogress.org/wp-content/uploads/2007/07/ba_till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90600"/>
            <a:ext cx="32194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strategerie.files.wordpress.com/2009/02/pat-till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71750"/>
            <a:ext cx="30384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28600" y="990600"/>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Football star for Arizona Cardinals</a:t>
            </a:r>
          </a:p>
          <a:p>
            <a:pPr eaLnBrk="1" hangingPunct="1"/>
            <a:r>
              <a:rPr lang="en-US" sz="2400" b="1">
                <a:latin typeface="Times New Roman" pitchFamily="18" charset="0"/>
                <a:cs typeface="Times New Roman" pitchFamily="18" charset="0"/>
              </a:rPr>
              <a:t>- gave up $3.6 million contract to enlist after 9/11</a:t>
            </a:r>
          </a:p>
        </p:txBody>
      </p:sp>
      <p:sp>
        <p:nvSpPr>
          <p:cNvPr id="6" name="TextBox 5"/>
          <p:cNvSpPr txBox="1">
            <a:spLocks noChangeArrowheads="1"/>
          </p:cNvSpPr>
          <p:nvPr/>
        </p:nvSpPr>
        <p:spPr bwMode="auto">
          <a:xfrm>
            <a:off x="3429000" y="2438400"/>
            <a:ext cx="2209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becomes most famous victim of friendly-fire of the war</a:t>
            </a:r>
          </a:p>
          <a:p>
            <a:pPr eaLnBrk="1" hangingPunct="1">
              <a:buFontTx/>
              <a:buChar char="-"/>
            </a:pPr>
            <a:r>
              <a:rPr lang="en-US" sz="2400" b="1">
                <a:latin typeface="Times New Roman" pitchFamily="18" charset="0"/>
                <a:cs typeface="Times New Roman" pitchFamily="18" charset="0"/>
              </a:rPr>
              <a:t> controversy surrounds death and aftermath</a:t>
            </a:r>
          </a:p>
        </p:txBody>
      </p:sp>
      <p:sp>
        <p:nvSpPr>
          <p:cNvPr id="7" name="TextBox 6"/>
          <p:cNvSpPr txBox="1">
            <a:spLocks noChangeArrowheads="1"/>
          </p:cNvSpPr>
          <p:nvPr/>
        </p:nvSpPr>
        <p:spPr bwMode="auto">
          <a:xfrm>
            <a:off x="3581400" y="5791200"/>
            <a:ext cx="525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Was this a violation of the ethics of war?</a:t>
            </a:r>
          </a:p>
        </p:txBody>
      </p:sp>
    </p:spTree>
    <p:extLst>
      <p:ext uri="{BB962C8B-B14F-4D97-AF65-F5344CB8AC3E}">
        <p14:creationId xmlns:p14="http://schemas.microsoft.com/office/powerpoint/2010/main" val="952397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914400" y="3048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And now let’s talk about Iraq (finally!)</a:t>
            </a:r>
          </a:p>
        </p:txBody>
      </p:sp>
      <p:pic>
        <p:nvPicPr>
          <p:cNvPr id="36867" name="Picture 2" descr="http://www.iwar.org.uk/news-archive/iraq/maps/afg_030306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050" y="3200400"/>
            <a:ext cx="32972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6"/>
          <p:cNvSpPr txBox="1">
            <a:spLocks noChangeArrowheads="1"/>
          </p:cNvSpPr>
          <p:nvPr/>
        </p:nvSpPr>
        <p:spPr bwMode="auto">
          <a:xfrm>
            <a:off x="4724400" y="990600"/>
            <a:ext cx="4419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History (because this is a history class)</a:t>
            </a:r>
          </a:p>
          <a:p>
            <a:pPr eaLnBrk="1" hangingPunct="1">
              <a:spcBef>
                <a:spcPct val="50000"/>
              </a:spcBef>
            </a:pPr>
            <a:r>
              <a:rPr lang="en-US" sz="2400" b="1">
                <a:latin typeface="Times New Roman" pitchFamily="18" charset="0"/>
              </a:rPr>
              <a:t>- long, proud history – remember Mesopotamia from 9</a:t>
            </a:r>
            <a:r>
              <a:rPr lang="en-US" sz="2400" b="1" baseline="30000">
                <a:latin typeface="Times New Roman" pitchFamily="18" charset="0"/>
              </a:rPr>
              <a:t>th</a:t>
            </a:r>
            <a:r>
              <a:rPr lang="en-US" sz="2400" b="1">
                <a:latin typeface="Times New Roman" pitchFamily="18" charset="0"/>
              </a:rPr>
              <a:t> grade? </a:t>
            </a:r>
          </a:p>
        </p:txBody>
      </p:sp>
      <p:sp>
        <p:nvSpPr>
          <p:cNvPr id="36870" name="Text Box 7"/>
          <p:cNvSpPr txBox="1">
            <a:spLocks noChangeArrowheads="1"/>
          </p:cNvSpPr>
          <p:nvPr/>
        </p:nvSpPr>
        <p:spPr bwMode="auto">
          <a:xfrm>
            <a:off x="0" y="3844925"/>
            <a:ext cx="5562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controlled by Ottoman Empire until end of World War I</a:t>
            </a:r>
          </a:p>
          <a:p>
            <a:pPr eaLnBrk="1" hangingPunct="1">
              <a:spcBef>
                <a:spcPct val="50000"/>
              </a:spcBef>
              <a:buFontTx/>
              <a:buChar char="-"/>
            </a:pPr>
            <a:r>
              <a:rPr lang="en-US" sz="2400" b="1">
                <a:latin typeface="Times New Roman" pitchFamily="18" charset="0"/>
              </a:rPr>
              <a:t> Great Britain and US interested in Iraq for its oil</a:t>
            </a:r>
          </a:p>
          <a:p>
            <a:pPr eaLnBrk="1" hangingPunct="1">
              <a:spcBef>
                <a:spcPct val="50000"/>
              </a:spcBef>
              <a:buFontTx/>
              <a:buChar char="-"/>
            </a:pPr>
            <a:r>
              <a:rPr lang="en-US" sz="2400" b="1">
                <a:latin typeface="Times New Roman" pitchFamily="18" charset="0"/>
              </a:rPr>
              <a:t> finally given its independence in 1932, but greatly influenced (interfered) by GB &amp; US</a:t>
            </a:r>
          </a:p>
        </p:txBody>
      </p:sp>
    </p:spTree>
    <p:extLst>
      <p:ext uri="{BB962C8B-B14F-4D97-AF65-F5344CB8AC3E}">
        <p14:creationId xmlns:p14="http://schemas.microsoft.com/office/powerpoint/2010/main" val="3542359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600200" y="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History of Iraq</a:t>
            </a:r>
          </a:p>
        </p:txBody>
      </p:sp>
      <p:sp>
        <p:nvSpPr>
          <p:cNvPr id="37891" name="Text Box 5"/>
          <p:cNvSpPr txBox="1">
            <a:spLocks noChangeArrowheads="1"/>
          </p:cNvSpPr>
          <p:nvPr/>
        </p:nvSpPr>
        <p:spPr bwMode="auto">
          <a:xfrm>
            <a:off x="0" y="457200"/>
            <a:ext cx="38862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Three major groups</a:t>
            </a:r>
          </a:p>
          <a:p>
            <a:pPr lvl="1" eaLnBrk="1" hangingPunct="1">
              <a:spcBef>
                <a:spcPct val="50000"/>
              </a:spcBef>
              <a:buFontTx/>
              <a:buChar char="-"/>
            </a:pPr>
            <a:r>
              <a:rPr lang="en-US" sz="2400" b="1">
                <a:latin typeface="Times New Roman" pitchFamily="18" charset="0"/>
              </a:rPr>
              <a:t> Kurds – ~15%</a:t>
            </a:r>
          </a:p>
          <a:p>
            <a:pPr lvl="1" eaLnBrk="1" hangingPunct="1">
              <a:spcBef>
                <a:spcPct val="50000"/>
              </a:spcBef>
              <a:buFontTx/>
              <a:buChar char="-"/>
            </a:pPr>
            <a:r>
              <a:rPr lang="en-US" sz="2400" b="1">
                <a:latin typeface="Times New Roman" pitchFamily="18" charset="0"/>
              </a:rPr>
              <a:t> Sunni Arabs - ~30% </a:t>
            </a:r>
          </a:p>
          <a:p>
            <a:pPr lvl="1" eaLnBrk="1" hangingPunct="1">
              <a:spcBef>
                <a:spcPct val="50000"/>
              </a:spcBef>
              <a:buFontTx/>
              <a:buChar char="-"/>
            </a:pPr>
            <a:r>
              <a:rPr lang="en-US" sz="2400" b="1">
                <a:latin typeface="Times New Roman" pitchFamily="18" charset="0"/>
              </a:rPr>
              <a:t> Shi’a Arabs - ~50%</a:t>
            </a:r>
          </a:p>
          <a:p>
            <a:pPr lvl="1" eaLnBrk="1" hangingPunct="1">
              <a:spcBef>
                <a:spcPct val="50000"/>
              </a:spcBef>
              <a:buFontTx/>
              <a:buChar char="-"/>
            </a:pPr>
            <a:r>
              <a:rPr lang="en-US" sz="2400" b="1">
                <a:latin typeface="Times New Roman" pitchFamily="18" charset="0"/>
              </a:rPr>
              <a:t> rest are minorities</a:t>
            </a:r>
          </a:p>
          <a:p>
            <a:pPr lvl="1" eaLnBrk="1" hangingPunct="1">
              <a:spcBef>
                <a:spcPct val="50000"/>
              </a:spcBef>
              <a:buFontTx/>
              <a:buChar char="-"/>
            </a:pPr>
            <a:r>
              <a:rPr lang="en-US" sz="2400" b="1">
                <a:latin typeface="Times New Roman" pitchFamily="18" charset="0"/>
              </a:rPr>
              <a:t>  independence brought a monarchy</a:t>
            </a:r>
          </a:p>
        </p:txBody>
      </p:sp>
      <p:pic>
        <p:nvPicPr>
          <p:cNvPr id="378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1717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7"/>
          <p:cNvSpPr txBox="1">
            <a:spLocks noChangeArrowheads="1"/>
          </p:cNvSpPr>
          <p:nvPr/>
        </p:nvSpPr>
        <p:spPr bwMode="auto">
          <a:xfrm>
            <a:off x="5867400" y="6858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Jalal Talabani, President of Iraq, Kurdish politician</a:t>
            </a:r>
          </a:p>
        </p:txBody>
      </p:sp>
      <p:pic>
        <p:nvPicPr>
          <p:cNvPr id="378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9"/>
          <p:cNvSpPr txBox="1">
            <a:spLocks noChangeArrowheads="1"/>
          </p:cNvSpPr>
          <p:nvPr/>
        </p:nvSpPr>
        <p:spPr bwMode="auto">
          <a:xfrm>
            <a:off x="3733800" y="2895600"/>
            <a:ext cx="243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Moqtada al-Sadr, influential religious and political leader, Shi’a </a:t>
            </a:r>
            <a:endParaRPr lang="en-US"/>
          </a:p>
        </p:txBody>
      </p:sp>
      <p:sp>
        <p:nvSpPr>
          <p:cNvPr id="37896" name="Text Box 12"/>
          <p:cNvSpPr txBox="1">
            <a:spLocks noChangeArrowheads="1"/>
          </p:cNvSpPr>
          <p:nvPr/>
        </p:nvSpPr>
        <p:spPr bwMode="auto">
          <a:xfrm>
            <a:off x="4114800" y="4114800"/>
            <a:ext cx="50292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monarchy ended after coup d’</a:t>
            </a:r>
            <a:r>
              <a:rPr lang="en-US" sz="2400" b="1">
                <a:latin typeface="Times New Roman" pitchFamily="18" charset="0"/>
                <a:cs typeface="Times New Roman" pitchFamily="18" charset="0"/>
              </a:rPr>
              <a:t>é</a:t>
            </a:r>
            <a:r>
              <a:rPr lang="en-US" sz="2400" b="1">
                <a:latin typeface="Times New Roman" pitchFamily="18" charset="0"/>
              </a:rPr>
              <a:t>tat in 1958</a:t>
            </a:r>
          </a:p>
          <a:p>
            <a:pPr eaLnBrk="1" hangingPunct="1">
              <a:spcBef>
                <a:spcPct val="50000"/>
              </a:spcBef>
              <a:buFontTx/>
              <a:buChar char="-"/>
            </a:pPr>
            <a:r>
              <a:rPr lang="en-US" sz="2400" b="1">
                <a:latin typeface="Times New Roman" pitchFamily="18" charset="0"/>
              </a:rPr>
              <a:t> Abd al-Karim Qasim</a:t>
            </a:r>
            <a:r>
              <a:rPr lang="en-US" sz="2400">
                <a:latin typeface="Times New Roman" pitchFamily="18" charset="0"/>
              </a:rPr>
              <a:t> </a:t>
            </a:r>
            <a:r>
              <a:rPr lang="en-US" sz="2400" b="1">
                <a:latin typeface="Times New Roman" pitchFamily="18" charset="0"/>
              </a:rPr>
              <a:t>ruled as Prime Minister; favored friendly relations w/ Soviet Union – brings him into conflict w/ US &amp; G. Britain</a:t>
            </a:r>
          </a:p>
        </p:txBody>
      </p:sp>
      <p:pic>
        <p:nvPicPr>
          <p:cNvPr id="3789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17383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4"/>
          <p:cNvSpPr txBox="1">
            <a:spLocks noChangeArrowheads="1"/>
          </p:cNvSpPr>
          <p:nvPr/>
        </p:nvSpPr>
        <p:spPr bwMode="auto">
          <a:xfrm>
            <a:off x="2438400" y="4648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Abd al- Karim Qasim, Sunni</a:t>
            </a:r>
          </a:p>
        </p:txBody>
      </p:sp>
    </p:spTree>
    <p:extLst>
      <p:ext uri="{BB962C8B-B14F-4D97-AF65-F5344CB8AC3E}">
        <p14:creationId xmlns:p14="http://schemas.microsoft.com/office/powerpoint/2010/main" val="2327825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600200" y="304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History of Iraq</a:t>
            </a:r>
          </a:p>
        </p:txBody>
      </p:sp>
      <p:sp>
        <p:nvSpPr>
          <p:cNvPr id="38915" name="Text Box 4"/>
          <p:cNvSpPr txBox="1">
            <a:spLocks noChangeArrowheads="1"/>
          </p:cNvSpPr>
          <p:nvPr/>
        </p:nvSpPr>
        <p:spPr bwMode="auto">
          <a:xfrm>
            <a:off x="3962400" y="914400"/>
            <a:ext cx="5181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 - March, 1959 – Qasim withdraws from Baghdad Pact (NATO-like alliance)</a:t>
            </a:r>
          </a:p>
          <a:p>
            <a:pPr eaLnBrk="1" hangingPunct="1">
              <a:spcBef>
                <a:spcPct val="50000"/>
              </a:spcBef>
              <a:buFontTx/>
              <a:buChar char="-"/>
            </a:pPr>
            <a:r>
              <a:rPr lang="en-US" sz="2400" b="1">
                <a:latin typeface="Times New Roman" pitchFamily="18" charset="0"/>
              </a:rPr>
              <a:t> October – with support of CIA, Ba’athist Party attempts coup – failed</a:t>
            </a:r>
          </a:p>
          <a:p>
            <a:pPr eaLnBrk="1" hangingPunct="1">
              <a:spcBef>
                <a:spcPct val="50000"/>
              </a:spcBef>
              <a:buFontTx/>
              <a:buChar char="-"/>
            </a:pPr>
            <a:r>
              <a:rPr lang="en-US" sz="2400" b="1">
                <a:latin typeface="Times New Roman" pitchFamily="18" charset="0"/>
              </a:rPr>
              <a:t> 78 tried for treason </a:t>
            </a:r>
          </a:p>
          <a:p>
            <a:pPr eaLnBrk="1" hangingPunct="1">
              <a:spcBef>
                <a:spcPct val="50000"/>
              </a:spcBef>
              <a:buFontTx/>
              <a:buChar char="-"/>
            </a:pPr>
            <a:r>
              <a:rPr lang="en-US" sz="2400" b="1">
                <a:latin typeface="Times New Roman" pitchFamily="18" charset="0"/>
              </a:rPr>
              <a:t> Abd al-Salam Arif – condemned but later pardoned by Qasim</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72000"/>
            <a:ext cx="27432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30051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7"/>
          <p:cNvSpPr txBox="1">
            <a:spLocks noChangeArrowheads="1"/>
          </p:cNvSpPr>
          <p:nvPr/>
        </p:nvSpPr>
        <p:spPr bwMode="auto">
          <a:xfrm>
            <a:off x="381000" y="4495800"/>
            <a:ext cx="396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 Another conspirator, also condemned, escaped to Syria and later Egypt </a:t>
            </a:r>
          </a:p>
        </p:txBody>
      </p:sp>
      <p:sp>
        <p:nvSpPr>
          <p:cNvPr id="50184" name="Text Box 8"/>
          <p:cNvSpPr txBox="1">
            <a:spLocks noChangeArrowheads="1"/>
          </p:cNvSpPr>
          <p:nvPr/>
        </p:nvSpPr>
        <p:spPr bwMode="auto">
          <a:xfrm>
            <a:off x="304800" y="594360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latin typeface="Times New Roman" pitchFamily="18" charset="0"/>
              </a:rPr>
              <a:t>Saddam Hussein</a:t>
            </a:r>
          </a:p>
        </p:txBody>
      </p:sp>
    </p:spTree>
    <p:extLst>
      <p:ext uri="{BB962C8B-B14F-4D97-AF65-F5344CB8AC3E}">
        <p14:creationId xmlns:p14="http://schemas.microsoft.com/office/powerpoint/2010/main" val="4078306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linds(horizontal)">
                                      <p:cBhvr>
                                        <p:cTn id="7" dur="500"/>
                                        <p:tgtEl>
                                          <p:spTgt spid="50183"/>
                                        </p:tgtEl>
                                      </p:cBhvr>
                                    </p:animEffect>
                                  </p:childTnLst>
                                </p:cTn>
                              </p:par>
                              <p:par>
                                <p:cTn id="8" presetID="3" presetClass="entr" presetSubtype="10" fill="hold" nodeType="withEffect">
                                  <p:stCondLst>
                                    <p:cond delay="0"/>
                                  </p:stCondLst>
                                  <p:childTnLst>
                                    <p:set>
                                      <p:cBhvr>
                                        <p:cTn id="9" dur="1" fill="hold">
                                          <p:stCondLst>
                                            <p:cond delay="0"/>
                                          </p:stCondLst>
                                        </p:cTn>
                                        <p:tgtEl>
                                          <p:spTgt spid="50182"/>
                                        </p:tgtEl>
                                        <p:attrNameLst>
                                          <p:attrName>style.visibility</p:attrName>
                                        </p:attrNameLst>
                                      </p:cBhvr>
                                      <p:to>
                                        <p:strVal val="visible"/>
                                      </p:to>
                                    </p:set>
                                    <p:animEffect transition="in" filter="blinds(horizontal)">
                                      <p:cBhvr>
                                        <p:cTn id="10" dur="500"/>
                                        <p:tgtEl>
                                          <p:spTgt spid="501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184"/>
                                        </p:tgtEl>
                                        <p:attrNameLst>
                                          <p:attrName>style.visibility</p:attrName>
                                        </p:attrNameLst>
                                      </p:cBhvr>
                                      <p:to>
                                        <p:strVal val="visible"/>
                                      </p:to>
                                    </p:set>
                                    <p:animEffect transition="in" filter="blinds(horizontal)">
                                      <p:cBhvr>
                                        <p:cTn id="15"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447800" y="304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History of Iraq</a:t>
            </a:r>
          </a:p>
        </p:txBody>
      </p:sp>
      <p:sp>
        <p:nvSpPr>
          <p:cNvPr id="51203" name="Text Box 3"/>
          <p:cNvSpPr txBox="1">
            <a:spLocks noChangeArrowheads="1"/>
          </p:cNvSpPr>
          <p:nvPr/>
        </p:nvSpPr>
        <p:spPr bwMode="auto">
          <a:xfrm>
            <a:off x="457200" y="838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In the “no good deed goes unpunished” category </a:t>
            </a:r>
            <a:r>
              <a:rPr lang="en-US" sz="2400" b="1">
                <a:latin typeface="Times New Roman" pitchFamily="18" charset="0"/>
                <a:sym typeface="Wingdings" pitchFamily="2" charset="2"/>
              </a:rPr>
              <a:t></a:t>
            </a:r>
            <a:endParaRPr lang="en-US" sz="2400" b="1">
              <a:latin typeface="Times New Roman" pitchFamily="18" charset="0"/>
            </a:endParaRPr>
          </a:p>
        </p:txBody>
      </p:sp>
      <p:sp>
        <p:nvSpPr>
          <p:cNvPr id="51205" name="Text Box 5"/>
          <p:cNvSpPr txBox="1">
            <a:spLocks noChangeArrowheads="1"/>
          </p:cNvSpPr>
          <p:nvPr/>
        </p:nvSpPr>
        <p:spPr bwMode="auto">
          <a:xfrm>
            <a:off x="381000" y="1447800"/>
            <a:ext cx="464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 Qasim is overthrown by Arif on Oct. 8, 1963; executed on Oct. 9</a:t>
            </a:r>
          </a:p>
        </p:txBody>
      </p:sp>
      <p:pic>
        <p:nvPicPr>
          <p:cNvPr id="512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200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381000" y="2286000"/>
            <a:ext cx="4800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Saddam returns to Iraq but is imprisoned the next year</a:t>
            </a:r>
          </a:p>
          <a:p>
            <a:pPr eaLnBrk="1" hangingPunct="1">
              <a:spcBef>
                <a:spcPct val="50000"/>
              </a:spcBef>
              <a:buFontTx/>
              <a:buChar char="-"/>
            </a:pPr>
            <a:r>
              <a:rPr lang="en-US" sz="2400" b="1">
                <a:latin typeface="Times New Roman" pitchFamily="18" charset="0"/>
              </a:rPr>
              <a:t> Arif killed in helicopter crash in 1966; brother takes over but he is overthrown in 1968</a:t>
            </a:r>
          </a:p>
          <a:p>
            <a:pPr eaLnBrk="1" hangingPunct="1">
              <a:spcBef>
                <a:spcPct val="50000"/>
              </a:spcBef>
              <a:buFontTx/>
              <a:buChar char="-"/>
            </a:pPr>
            <a:r>
              <a:rPr lang="en-US" sz="2400" b="1">
                <a:latin typeface="Times New Roman" pitchFamily="18" charset="0"/>
              </a:rPr>
              <a:t> Saddam escapes prison in 1967 and becomes major Ba’athist politician – begins unification</a:t>
            </a:r>
          </a:p>
        </p:txBody>
      </p:sp>
      <p:sp>
        <p:nvSpPr>
          <p:cNvPr id="51208" name="Text Box 8"/>
          <p:cNvSpPr txBox="1">
            <a:spLocks noChangeArrowheads="1"/>
          </p:cNvSpPr>
          <p:nvPr/>
        </p:nvSpPr>
        <p:spPr bwMode="auto">
          <a:xfrm>
            <a:off x="381000" y="57912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helps Ahmad Hassan al-Bakr to power in 1968 coup and becomes second in command of Iraq</a:t>
            </a:r>
          </a:p>
        </p:txBody>
      </p:sp>
    </p:spTree>
    <p:extLst>
      <p:ext uri="{BB962C8B-B14F-4D97-AF65-F5344CB8AC3E}">
        <p14:creationId xmlns:p14="http://schemas.microsoft.com/office/powerpoint/2010/main" val="3828437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horizontal)">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blinds(horizontal)">
                                      <p:cBhvr>
                                        <p:cTn id="12" dur="500"/>
                                        <p:tgtEl>
                                          <p:spTgt spid="51205"/>
                                        </p:tgtEl>
                                      </p:cBhvr>
                                    </p:animEffect>
                                  </p:childTnLst>
                                </p:cTn>
                              </p:par>
                              <p:par>
                                <p:cTn id="13" presetID="3" presetClass="entr" presetSubtype="10" fill="hold" nodeType="withEffect">
                                  <p:stCondLst>
                                    <p:cond delay="0"/>
                                  </p:stCondLst>
                                  <p:childTnLst>
                                    <p:set>
                                      <p:cBhvr>
                                        <p:cTn id="14" dur="1" fill="hold">
                                          <p:stCondLst>
                                            <p:cond delay="0"/>
                                          </p:stCondLst>
                                        </p:cTn>
                                        <p:tgtEl>
                                          <p:spTgt spid="51206"/>
                                        </p:tgtEl>
                                        <p:attrNameLst>
                                          <p:attrName>style.visibility</p:attrName>
                                        </p:attrNameLst>
                                      </p:cBhvr>
                                      <p:to>
                                        <p:strVal val="visible"/>
                                      </p:to>
                                    </p:set>
                                    <p:animEffect transition="in" filter="blinds(horizontal)">
                                      <p:cBhvr>
                                        <p:cTn id="15" dur="500"/>
                                        <p:tgtEl>
                                          <p:spTgt spid="512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1207"/>
                                        </p:tgtEl>
                                        <p:attrNameLst>
                                          <p:attrName>style.visibility</p:attrName>
                                        </p:attrNameLst>
                                      </p:cBhvr>
                                      <p:to>
                                        <p:strVal val="visible"/>
                                      </p:to>
                                    </p:set>
                                    <p:animEffect transition="in" filter="blinds(horizontal)">
                                      <p:cBhvr>
                                        <p:cTn id="20" dur="500"/>
                                        <p:tgtEl>
                                          <p:spTgt spid="512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08"/>
                                        </p:tgtEl>
                                        <p:attrNameLst>
                                          <p:attrName>style.visibility</p:attrName>
                                        </p:attrNameLst>
                                      </p:cBhvr>
                                      <p:to>
                                        <p:strVal val="visible"/>
                                      </p:to>
                                    </p:set>
                                    <p:animEffect transition="in" filter="blinds(horizontal)">
                                      <p:cBhvr>
                                        <p:cTn id="25"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5" grpId="0"/>
      <p:bldP spid="51207" grpId="0"/>
      <p:bldP spid="512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4000" y="2286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History of Iraq</a:t>
            </a:r>
          </a:p>
        </p:txBody>
      </p:sp>
      <p:sp>
        <p:nvSpPr>
          <p:cNvPr id="40963" name="Text Box 3"/>
          <p:cNvSpPr txBox="1">
            <a:spLocks noChangeArrowheads="1"/>
          </p:cNvSpPr>
          <p:nvPr/>
        </p:nvSpPr>
        <p:spPr bwMode="auto">
          <a:xfrm>
            <a:off x="3886200" y="838200"/>
            <a:ext cx="50292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meanwhile Kuwait gains independence in 1961; Iraq claims sovereignty over Kuwait </a:t>
            </a:r>
            <a:r>
              <a:rPr lang="en-US" sz="2400" b="1">
                <a:latin typeface="Times New Roman" pitchFamily="18" charset="0"/>
                <a:sym typeface="Wingdings" pitchFamily="2" charset="2"/>
              </a:rPr>
              <a:t> causes foreign policy difficulties</a:t>
            </a:r>
            <a:endParaRPr lang="en-US" sz="2400" b="1">
              <a:latin typeface="Times New Roman" pitchFamily="18" charset="0"/>
            </a:endParaRPr>
          </a:p>
          <a:p>
            <a:pPr eaLnBrk="1" hangingPunct="1">
              <a:spcBef>
                <a:spcPct val="50000"/>
              </a:spcBef>
              <a:buFontTx/>
              <a:buChar char="-"/>
            </a:pPr>
            <a:r>
              <a:rPr lang="en-US" sz="2400" b="1">
                <a:latin typeface="Times New Roman" pitchFamily="18" charset="0"/>
              </a:rPr>
              <a:t> Kurds in northern Iraq push for autonomy; 1961 – 1970 </a:t>
            </a:r>
            <a:r>
              <a:rPr lang="en-US" sz="2400" b="1">
                <a:latin typeface="Times New Roman" pitchFamily="18" charset="0"/>
                <a:sym typeface="Wingdings" pitchFamily="2" charset="2"/>
              </a:rPr>
              <a:t> civil war; Kurds win autonomy but tensions remain</a:t>
            </a:r>
          </a:p>
          <a:p>
            <a:pPr eaLnBrk="1" hangingPunct="1">
              <a:spcBef>
                <a:spcPct val="50000"/>
              </a:spcBef>
              <a:buFontTx/>
              <a:buChar char="-"/>
            </a:pPr>
            <a:r>
              <a:rPr lang="en-US" sz="2400" b="1">
                <a:latin typeface="Times New Roman" pitchFamily="18" charset="0"/>
                <a:sym typeface="Wingdings" pitchFamily="2" charset="2"/>
              </a:rPr>
              <a:t> tensions also exist with Iran over border</a:t>
            </a:r>
          </a:p>
          <a:p>
            <a:pPr eaLnBrk="1" hangingPunct="1">
              <a:spcBef>
                <a:spcPct val="50000"/>
              </a:spcBef>
              <a:buFontTx/>
              <a:buChar char="-"/>
            </a:pPr>
            <a:r>
              <a:rPr lang="en-US" sz="2400" b="1">
                <a:latin typeface="Times New Roman" pitchFamily="18" charset="0"/>
                <a:sym typeface="Wingdings" pitchFamily="2" charset="2"/>
              </a:rPr>
              <a:t> US supportive of Saddam’s rise to power because he is viewed as a strong anti- communist</a:t>
            </a:r>
            <a:endParaRPr lang="en-US" sz="2400" b="1">
              <a:latin typeface="Times New Roman" pitchFamily="18" charset="0"/>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28384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381000" y="5410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Mustafa Barzani, legendary Kurdish leader, 1903-1979</a:t>
            </a:r>
          </a:p>
        </p:txBody>
      </p:sp>
    </p:spTree>
    <p:extLst>
      <p:ext uri="{BB962C8B-B14F-4D97-AF65-F5344CB8AC3E}">
        <p14:creationId xmlns:p14="http://schemas.microsoft.com/office/powerpoint/2010/main" val="1490898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371600" y="304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Saddam Hussein</a:t>
            </a:r>
          </a:p>
        </p:txBody>
      </p:sp>
      <p:sp>
        <p:nvSpPr>
          <p:cNvPr id="41987" name="Text Box 3"/>
          <p:cNvSpPr txBox="1">
            <a:spLocks noChangeArrowheads="1"/>
          </p:cNvSpPr>
          <p:nvPr/>
        </p:nvSpPr>
        <p:spPr bwMode="auto">
          <a:xfrm>
            <a:off x="228600" y="741363"/>
            <a:ext cx="53340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begins consolidating power in Ba’ath Party and in government; gains control of many prominent administrative agencies</a:t>
            </a:r>
          </a:p>
          <a:p>
            <a:pPr eaLnBrk="1" hangingPunct="1">
              <a:spcBef>
                <a:spcPct val="50000"/>
              </a:spcBef>
              <a:buFontTx/>
              <a:buChar char="-"/>
            </a:pPr>
            <a:r>
              <a:rPr lang="en-US" sz="2400" b="1">
                <a:latin typeface="Times New Roman" pitchFamily="18" charset="0"/>
              </a:rPr>
              <a:t> with many factions (Sunni v. Shi’a, Arab v. Kurd), Saddam institutes modernization programs &amp; strong oppressive tactics to control coups </a:t>
            </a:r>
            <a:r>
              <a:rPr lang="en-US" sz="2400" b="1">
                <a:latin typeface="Times New Roman" pitchFamily="18" charset="0"/>
                <a:sym typeface="Wingdings" pitchFamily="2" charset="2"/>
              </a:rPr>
              <a:t> understands Iraq’s recent history</a:t>
            </a:r>
          </a:p>
          <a:p>
            <a:pPr eaLnBrk="1" hangingPunct="1">
              <a:spcBef>
                <a:spcPct val="50000"/>
              </a:spcBef>
              <a:buFontTx/>
              <a:buChar char="-"/>
            </a:pPr>
            <a:r>
              <a:rPr lang="en-US" sz="2400" b="1">
                <a:latin typeface="Times New Roman" pitchFamily="18" charset="0"/>
                <a:sym typeface="Wingdings" pitchFamily="2" charset="2"/>
              </a:rPr>
              <a:t> by early 70s, Saddam is essentially leader of Iraq, but al-Bakr is still President</a:t>
            </a:r>
          </a:p>
          <a:p>
            <a:pPr eaLnBrk="1" hangingPunct="1">
              <a:spcBef>
                <a:spcPct val="50000"/>
              </a:spcBef>
              <a:buFontTx/>
              <a:buChar char="-"/>
            </a:pPr>
            <a:r>
              <a:rPr lang="en-US" sz="2400" b="1">
                <a:latin typeface="Times New Roman" pitchFamily="18" charset="0"/>
                <a:sym typeface="Wingdings" pitchFamily="2" charset="2"/>
              </a:rPr>
              <a:t> at Saddam’s direction, he nationalizes oil company in 1972; Iraq becomes wealthy as oil prices skyrocket in 1973</a:t>
            </a:r>
            <a:endParaRPr lang="en-US" sz="2400" b="1">
              <a:latin typeface="Times New Roman" pitchFamily="18" charset="0"/>
            </a:endParaRP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914400"/>
            <a:ext cx="36020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5638800" y="57912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Times New Roman" pitchFamily="18" charset="0"/>
              </a:rPr>
              <a:t>Saddam Hussein, propaganda poster, cult of personality</a:t>
            </a:r>
          </a:p>
        </p:txBody>
      </p:sp>
    </p:spTree>
    <p:extLst>
      <p:ext uri="{BB962C8B-B14F-4D97-AF65-F5344CB8AC3E}">
        <p14:creationId xmlns:p14="http://schemas.microsoft.com/office/powerpoint/2010/main" val="1498587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371600" y="304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Saddam Hussein</a:t>
            </a:r>
          </a:p>
        </p:txBody>
      </p:sp>
      <p:sp>
        <p:nvSpPr>
          <p:cNvPr id="43011" name="Text Box 3"/>
          <p:cNvSpPr txBox="1">
            <a:spLocks noChangeArrowheads="1"/>
          </p:cNvSpPr>
          <p:nvPr/>
        </p:nvSpPr>
        <p:spPr bwMode="auto">
          <a:xfrm>
            <a:off x="152400" y="1066800"/>
            <a:ext cx="54102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Saddam becomes President on July 16, 1979, citing the failing health of al-Bakr (his health really fails in 1982 when he dies from food poisoning; hmmm….)</a:t>
            </a:r>
          </a:p>
          <a:p>
            <a:pPr eaLnBrk="1" hangingPunct="1">
              <a:spcBef>
                <a:spcPct val="50000"/>
              </a:spcBef>
              <a:buFontTx/>
              <a:buChar char="-"/>
            </a:pPr>
            <a:r>
              <a:rPr lang="en-US" sz="2400" b="1">
                <a:latin typeface="Times New Roman" pitchFamily="18" charset="0"/>
              </a:rPr>
              <a:t> by following WEEK, hundreds of Ba’ath Party officials accused of treason and executed; firing squads composed of surviving Party officials</a:t>
            </a:r>
          </a:p>
          <a:p>
            <a:pPr eaLnBrk="1" hangingPunct="1">
              <a:spcBef>
                <a:spcPct val="50000"/>
              </a:spcBef>
              <a:buFontTx/>
              <a:buChar char="-"/>
            </a:pPr>
            <a:r>
              <a:rPr lang="en-US" sz="2400" b="1">
                <a:latin typeface="Times New Roman" pitchFamily="18" charset="0"/>
              </a:rPr>
              <a:t> imposes western-style legal system and bans Shari’a courts; promotes women’s rights</a:t>
            </a:r>
          </a:p>
          <a:p>
            <a:pPr eaLnBrk="1" hangingPunct="1">
              <a:spcBef>
                <a:spcPct val="50000"/>
              </a:spcBef>
              <a:buFontTx/>
              <a:buChar char="-"/>
            </a:pPr>
            <a:r>
              <a:rPr lang="en-US" sz="2400" b="1">
                <a:latin typeface="Times New Roman" pitchFamily="18" charset="0"/>
              </a:rPr>
              <a:t> courts Soviet Union but later reneges on agreement</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
            <a:ext cx="23812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32263"/>
            <a:ext cx="32575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5715000" y="36576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Ahmad Hassan al-Bakr</a:t>
            </a:r>
          </a:p>
        </p:txBody>
      </p:sp>
    </p:spTree>
    <p:extLst>
      <p:ext uri="{BB962C8B-B14F-4D97-AF65-F5344CB8AC3E}">
        <p14:creationId xmlns:p14="http://schemas.microsoft.com/office/powerpoint/2010/main" val="287675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371600" y="304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Saddam Hussein</a:t>
            </a:r>
          </a:p>
        </p:txBody>
      </p:sp>
      <p:sp>
        <p:nvSpPr>
          <p:cNvPr id="44035" name="Text Box 3"/>
          <p:cNvSpPr txBox="1">
            <a:spLocks noChangeArrowheads="1"/>
          </p:cNvSpPr>
          <p:nvPr/>
        </p:nvSpPr>
        <p:spPr bwMode="auto">
          <a:xfrm>
            <a:off x="3200400" y="9906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4036" name="Text Box 4"/>
          <p:cNvSpPr txBox="1">
            <a:spLocks noChangeArrowheads="1"/>
          </p:cNvSpPr>
          <p:nvPr/>
        </p:nvSpPr>
        <p:spPr bwMode="auto">
          <a:xfrm>
            <a:off x="3200400" y="1066800"/>
            <a:ext cx="5943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by end of year, Saddam firmly in place as dictator </a:t>
            </a:r>
          </a:p>
          <a:p>
            <a:pPr eaLnBrk="1" hangingPunct="1">
              <a:spcBef>
                <a:spcPct val="50000"/>
              </a:spcBef>
              <a:buFontTx/>
              <a:buChar char="-"/>
            </a:pPr>
            <a:r>
              <a:rPr lang="en-US" sz="2400" b="1">
                <a:latin typeface="Times New Roman" pitchFamily="18" charset="0"/>
              </a:rPr>
              <a:t> Iranian Revolution </a:t>
            </a:r>
            <a:r>
              <a:rPr lang="en-US" sz="2400" b="1">
                <a:latin typeface="Times New Roman" pitchFamily="18" charset="0"/>
                <a:sym typeface="Wingdings" pitchFamily="2" charset="2"/>
              </a:rPr>
              <a:t> impetus to more hostile rhetoric between nations  Saddam intensely dislikes Ayatollah Khomeini b/c Khomeini incited Shi’as to overthrow him in 1975</a:t>
            </a:r>
            <a:endParaRPr lang="en-US" sz="2400" b="1">
              <a:latin typeface="Times New Roman" pitchFamily="18" charset="0"/>
            </a:endParaRP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2895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0" y="35814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Saddam meeting with Chilean businessman as a world leader</a:t>
            </a:r>
          </a:p>
        </p:txBody>
      </p:sp>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50" y="3505200"/>
            <a:ext cx="240506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8"/>
          <p:cNvSpPr txBox="1">
            <a:spLocks noChangeArrowheads="1"/>
          </p:cNvSpPr>
          <p:nvPr/>
        </p:nvSpPr>
        <p:spPr bwMode="auto">
          <a:xfrm>
            <a:off x="304800" y="4343400"/>
            <a:ext cx="5943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Disputes over borders and Shatt-al-Arab waterway </a:t>
            </a:r>
            <a:r>
              <a:rPr lang="en-US" sz="2400" b="1">
                <a:latin typeface="Times New Roman" pitchFamily="18" charset="0"/>
                <a:sym typeface="Wingdings" pitchFamily="2" charset="2"/>
              </a:rPr>
              <a:t> access to Persian Gulf</a:t>
            </a:r>
          </a:p>
          <a:p>
            <a:pPr eaLnBrk="1" hangingPunct="1">
              <a:spcBef>
                <a:spcPct val="50000"/>
              </a:spcBef>
              <a:buFontTx/>
              <a:buChar char="-"/>
            </a:pPr>
            <a:r>
              <a:rPr lang="en-US" sz="2400" b="1">
                <a:latin typeface="Times New Roman" pitchFamily="18" charset="0"/>
              </a:rPr>
              <a:t> invades Iran in September, 1980 claiming Iraq had been attacked</a:t>
            </a:r>
          </a:p>
        </p:txBody>
      </p:sp>
    </p:spTree>
    <p:extLst>
      <p:ext uri="{BB962C8B-B14F-4D97-AF65-F5344CB8AC3E}">
        <p14:creationId xmlns:p14="http://schemas.microsoft.com/office/powerpoint/2010/main" val="791416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 y="304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Iran-Iraq War</a:t>
            </a:r>
          </a:p>
        </p:txBody>
      </p:sp>
      <p:sp>
        <p:nvSpPr>
          <p:cNvPr id="45059" name="Text Box 3"/>
          <p:cNvSpPr txBox="1">
            <a:spLocks noChangeArrowheads="1"/>
          </p:cNvSpPr>
          <p:nvPr/>
        </p:nvSpPr>
        <p:spPr bwMode="auto">
          <a:xfrm>
            <a:off x="381000" y="914400"/>
            <a:ext cx="4953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with the support of the Arab states, the United States, the Soviet Union, and Europe, and heavily financed by the Arab states of the Persian Gulf, Saddam Hussein had become “the defender of the Arab world” against a revolutionary Iran </a:t>
            </a:r>
          </a:p>
        </p:txBody>
      </p:sp>
      <p:pic>
        <p:nvPicPr>
          <p:cNvPr id="450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3695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p:cNvSpPr txBox="1">
            <a:spLocks noChangeArrowheads="1"/>
          </p:cNvSpPr>
          <p:nvPr/>
        </p:nvSpPr>
        <p:spPr bwMode="auto">
          <a:xfrm>
            <a:off x="4343400" y="4179888"/>
            <a:ext cx="4800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brutal, bloody war with huge casualties on both sides</a:t>
            </a:r>
          </a:p>
          <a:p>
            <a:pPr eaLnBrk="1" hangingPunct="1">
              <a:spcBef>
                <a:spcPct val="50000"/>
              </a:spcBef>
              <a:buFontTx/>
              <a:buChar char="-"/>
            </a:pPr>
            <a:r>
              <a:rPr lang="en-US" sz="2400" b="1">
                <a:latin typeface="Times New Roman" pitchFamily="18" charset="0"/>
              </a:rPr>
              <a:t> chemicals weapons used</a:t>
            </a:r>
          </a:p>
          <a:p>
            <a:pPr eaLnBrk="1" hangingPunct="1">
              <a:spcBef>
                <a:spcPct val="50000"/>
              </a:spcBef>
              <a:buFontTx/>
              <a:buChar char="-"/>
            </a:pPr>
            <a:r>
              <a:rPr lang="en-US" sz="2400" b="1">
                <a:latin typeface="Times New Roman" pitchFamily="18" charset="0"/>
              </a:rPr>
              <a:t> major suppliers of arms to Iran</a:t>
            </a:r>
            <a:r>
              <a:rPr lang="en-US" sz="2400" b="1">
                <a:latin typeface="Times New Roman" pitchFamily="18" charset="0"/>
                <a:sym typeface="Wingdings" pitchFamily="2" charset="2"/>
              </a:rPr>
              <a:t> North Korea &amp; US!! (Iran-Contra Scandal – ask me about it)</a:t>
            </a:r>
            <a:endParaRPr lang="en-US" sz="2400" b="1">
              <a:latin typeface="Times New Roman" pitchFamily="18" charset="0"/>
            </a:endParaRPr>
          </a:p>
        </p:txBody>
      </p:sp>
      <p:pic>
        <p:nvPicPr>
          <p:cNvPr id="450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
            <a:ext cx="3009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99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533400" y="1371600"/>
            <a:ext cx="350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Bush increases pressure on world to participate in the Global War on Terror (GWOT)</a:t>
            </a:r>
          </a:p>
        </p:txBody>
      </p:sp>
      <p:sp>
        <p:nvSpPr>
          <p:cNvPr id="27651" name="TextBox 5"/>
          <p:cNvSpPr txBox="1">
            <a:spLocks noChangeArrowheads="1"/>
          </p:cNvSpPr>
          <p:nvPr/>
        </p:nvSpPr>
        <p:spPr bwMode="auto">
          <a:xfrm>
            <a:off x="152400" y="3505200"/>
            <a:ext cx="899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“A coalition partner must do more than just express sympathy, a coalition partner must perform. That means different things for different nations. Some nations don’t want to contribute troops and we understand that. Other nations can contribute intelligence-sharing. ... But all nations, if they want to fight terror, must do something…Over time it’s going to be important for nations to know they will be held accountable for inactivity. You’re either with us or against us in the fight against terror.”</a:t>
            </a:r>
          </a:p>
          <a:p>
            <a:pPr eaLnBrk="1" hangingPunct="1"/>
            <a:r>
              <a:rPr lang="en-US" sz="2400" b="1">
                <a:latin typeface="Times New Roman" pitchFamily="18" charset="0"/>
                <a:cs typeface="Times New Roman" pitchFamily="18" charset="0"/>
              </a:rPr>
              <a:t>- George W. Bush, November 6, 2001</a:t>
            </a:r>
          </a:p>
        </p:txBody>
      </p:sp>
      <p:pic>
        <p:nvPicPr>
          <p:cNvPr id="27652" name="Picture 2" descr="George W. Bush and his inner circle, photographed in the Cabinet Room of the White House in December 2001. From left: Secretary of State Colin Powell, Vice President Dick Cheney, the president, National-Security Adviser Condoleezza Rice, White House chief of staff Andrew Card, C.I.A. director George Tenet (seated), and Secretary of Defense Donald Rumsfeld.  Photograph by Annie Leibovi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2400"/>
            <a:ext cx="4695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p:cNvSpPr txBox="1">
            <a:spLocks noChangeArrowheads="1"/>
          </p:cNvSpPr>
          <p:nvPr/>
        </p:nvSpPr>
        <p:spPr bwMode="auto">
          <a:xfrm>
            <a:off x="533400" y="4572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b="1"/>
              <a:t>The Bush War Team</a:t>
            </a:r>
          </a:p>
        </p:txBody>
      </p:sp>
    </p:spTree>
    <p:extLst>
      <p:ext uri="{BB962C8B-B14F-4D97-AF65-F5344CB8AC3E}">
        <p14:creationId xmlns:p14="http://schemas.microsoft.com/office/powerpoint/2010/main" val="163142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2057400" y="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Iran-Contra Scandal</a:t>
            </a:r>
          </a:p>
        </p:txBody>
      </p:sp>
      <p:pic>
        <p:nvPicPr>
          <p:cNvPr id="46083" name="Picture 2" descr="File:DF-SC-82-06566 Bush hostages Iran.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3044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p:cNvSpPr txBox="1">
            <a:spLocks noChangeArrowheads="1"/>
          </p:cNvSpPr>
          <p:nvPr/>
        </p:nvSpPr>
        <p:spPr bwMode="auto">
          <a:xfrm>
            <a:off x="3276600" y="533400"/>
            <a:ext cx="5638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Iran takes American hostages in 1979 -&gt; so Iran is bad &amp; we have no diplomatic ties with them</a:t>
            </a:r>
          </a:p>
          <a:p>
            <a:pPr eaLnBrk="1" hangingPunct="1">
              <a:buFontTx/>
              <a:buChar char="-"/>
            </a:pPr>
            <a:r>
              <a:rPr lang="en-US" sz="2400" b="1">
                <a:latin typeface="Times New Roman" pitchFamily="18" charset="0"/>
                <a:cs typeface="Times New Roman" pitchFamily="18" charset="0"/>
              </a:rPr>
              <a:t> but they will need weapons to fight Iraq</a:t>
            </a:r>
          </a:p>
        </p:txBody>
      </p:sp>
      <p:sp>
        <p:nvSpPr>
          <p:cNvPr id="46085" name="TextBox 4"/>
          <p:cNvSpPr txBox="1">
            <a:spLocks noChangeArrowheads="1"/>
          </p:cNvSpPr>
          <p:nvPr/>
        </p:nvSpPr>
        <p:spPr bwMode="auto">
          <a:xfrm>
            <a:off x="0" y="2362200"/>
            <a:ext cx="502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meanwhile the US is helping the Contra rebels in Nicaragua fight the communist Sandinistas government – they need money but we are not suppose to help</a:t>
            </a:r>
          </a:p>
          <a:p>
            <a:pPr eaLnBrk="1" hangingPunct="1">
              <a:buFontTx/>
              <a:buChar char="-"/>
            </a:pPr>
            <a:r>
              <a:rPr lang="en-US" sz="2400" b="1">
                <a:latin typeface="Times New Roman" pitchFamily="18" charset="0"/>
                <a:cs typeface="Times New Roman" pitchFamily="18" charset="0"/>
              </a:rPr>
              <a:t> Reagan administration creates a special office to sell weapons to Iran through Israel to fund the rebels in Nicaragua</a:t>
            </a:r>
          </a:p>
        </p:txBody>
      </p:sp>
      <p:pic>
        <p:nvPicPr>
          <p:cNvPr id="46086" name="Picture 4" descr="File:Oliver North mug sho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590800"/>
            <a:ext cx="1905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File:Admiral John Poindexter, official Navy photo, 1985.JPE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4550" y="2590800"/>
            <a:ext cx="19494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Box 7"/>
          <p:cNvSpPr txBox="1">
            <a:spLocks noChangeArrowheads="1"/>
          </p:cNvSpPr>
          <p:nvPr/>
        </p:nvSpPr>
        <p:spPr bwMode="auto">
          <a:xfrm>
            <a:off x="5105400" y="50292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   Oliver North	      John Poindexter</a:t>
            </a:r>
          </a:p>
        </p:txBody>
      </p:sp>
      <p:sp>
        <p:nvSpPr>
          <p:cNvPr id="46089" name="TextBox 8"/>
          <p:cNvSpPr txBox="1">
            <a:spLocks noChangeArrowheads="1"/>
          </p:cNvSpPr>
          <p:nvPr/>
        </p:nvSpPr>
        <p:spPr bwMode="auto">
          <a:xfrm>
            <a:off x="152400" y="565785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several Reagan administration officials found guilty of illegal arms sales, perjury, and obstruction of justice – none served jail time; most pardoned and later worked in Bush White House</a:t>
            </a:r>
          </a:p>
        </p:txBody>
      </p:sp>
    </p:spTree>
    <p:extLst>
      <p:ext uri="{BB962C8B-B14F-4D97-AF65-F5344CB8AC3E}">
        <p14:creationId xmlns:p14="http://schemas.microsoft.com/office/powerpoint/2010/main" val="1631797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209800" y="3810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Iran-Iraq War</a:t>
            </a:r>
            <a:endParaRPr lang="en-US" sz="2400">
              <a:latin typeface="Times New Roman" pitchFamily="18" charset="0"/>
            </a:endParaRPr>
          </a:p>
        </p:txBody>
      </p:sp>
      <p:pic>
        <p:nvPicPr>
          <p:cNvPr id="471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2862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6"/>
          <p:cNvSpPr txBox="1">
            <a:spLocks noChangeArrowheads="1"/>
          </p:cNvSpPr>
          <p:nvPr/>
        </p:nvSpPr>
        <p:spPr bwMode="auto">
          <a:xfrm>
            <a:off x="4724400" y="1066800"/>
            <a:ext cx="4114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US also helping Iraq – picture to left shows Donald Rumsfeld (Senior Advisor to President Reagan and Special Envoy to Middle East) meeting with Saddam in 1983</a:t>
            </a:r>
          </a:p>
        </p:txBody>
      </p:sp>
      <p:sp>
        <p:nvSpPr>
          <p:cNvPr id="47109" name="Text Box 7"/>
          <p:cNvSpPr txBox="1">
            <a:spLocks noChangeArrowheads="1"/>
          </p:cNvSpPr>
          <p:nvPr/>
        </p:nvSpPr>
        <p:spPr bwMode="auto">
          <a:xfrm>
            <a:off x="228600" y="3662363"/>
            <a:ext cx="54102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est. 1 million Iranians killed</a:t>
            </a:r>
          </a:p>
          <a:p>
            <a:pPr eaLnBrk="1" hangingPunct="1">
              <a:spcBef>
                <a:spcPct val="50000"/>
              </a:spcBef>
              <a:buFontTx/>
              <a:buChar char="-"/>
            </a:pPr>
            <a:r>
              <a:rPr lang="en-US" sz="2400" b="1">
                <a:latin typeface="Times New Roman" pitchFamily="18" charset="0"/>
              </a:rPr>
              <a:t> est. 500,000 Iraqis killed</a:t>
            </a:r>
          </a:p>
          <a:p>
            <a:pPr eaLnBrk="1" hangingPunct="1">
              <a:spcBef>
                <a:spcPct val="50000"/>
              </a:spcBef>
              <a:buFontTx/>
              <a:buChar char="-"/>
            </a:pPr>
            <a:r>
              <a:rPr lang="en-US" sz="2400" b="1">
                <a:latin typeface="Times New Roman" pitchFamily="18" charset="0"/>
              </a:rPr>
              <a:t> total cost was about $600 billion each</a:t>
            </a:r>
          </a:p>
          <a:p>
            <a:pPr eaLnBrk="1" hangingPunct="1">
              <a:spcBef>
                <a:spcPct val="50000"/>
              </a:spcBef>
              <a:buFontTx/>
              <a:buChar char="-"/>
            </a:pPr>
            <a:r>
              <a:rPr lang="en-US" sz="2400" b="1">
                <a:latin typeface="Times New Roman" pitchFamily="18" charset="0"/>
              </a:rPr>
              <a:t> Iraq is left with huge debt to many nations and finds it needs revenues b/c oil production has been severely disrupted</a:t>
            </a:r>
          </a:p>
        </p:txBody>
      </p:sp>
      <p:pic>
        <p:nvPicPr>
          <p:cNvPr id="471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38625"/>
            <a:ext cx="36576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9"/>
          <p:cNvSpPr txBox="1">
            <a:spLocks noChangeArrowheads="1"/>
          </p:cNvSpPr>
          <p:nvPr/>
        </p:nvSpPr>
        <p:spPr bwMode="auto">
          <a:xfrm>
            <a:off x="5715000" y="35052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Times New Roman" pitchFamily="18" charset="0"/>
              </a:rPr>
              <a:t>Gas attack at Halabja, est. 5000 killed</a:t>
            </a:r>
          </a:p>
        </p:txBody>
      </p:sp>
    </p:spTree>
    <p:extLst>
      <p:ext uri="{BB962C8B-B14F-4D97-AF65-F5344CB8AC3E}">
        <p14:creationId xmlns:p14="http://schemas.microsoft.com/office/powerpoint/2010/main" val="2167311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143000" y="2286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Other things happening in Iraq during war</a:t>
            </a:r>
          </a:p>
        </p:txBody>
      </p:sp>
      <p:sp>
        <p:nvSpPr>
          <p:cNvPr id="48131" name="Text Box 5"/>
          <p:cNvSpPr txBox="1">
            <a:spLocks noChangeArrowheads="1"/>
          </p:cNvSpPr>
          <p:nvPr/>
        </p:nvSpPr>
        <p:spPr bwMode="auto">
          <a:xfrm>
            <a:off x="3962400" y="990600"/>
            <a:ext cx="47244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US and other western powers give aid to Saddam through the 70s</a:t>
            </a:r>
          </a:p>
          <a:p>
            <a:pPr eaLnBrk="1" hangingPunct="1">
              <a:spcBef>
                <a:spcPct val="50000"/>
              </a:spcBef>
              <a:buFontTx/>
              <a:buChar char="-"/>
            </a:pPr>
            <a:r>
              <a:rPr lang="en-US" sz="2400" b="1">
                <a:latin typeface="Times New Roman" pitchFamily="18" charset="0"/>
              </a:rPr>
              <a:t> 1981 – Israel uses airstrike to destroy a nuclear reactor believed to be making fissionable materials</a:t>
            </a:r>
          </a:p>
        </p:txBody>
      </p:sp>
      <p:pic>
        <p:nvPicPr>
          <p:cNvPr id="481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35052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7"/>
          <p:cNvSpPr txBox="1">
            <a:spLocks noChangeArrowheads="1"/>
          </p:cNvSpPr>
          <p:nvPr/>
        </p:nvSpPr>
        <p:spPr bwMode="auto">
          <a:xfrm>
            <a:off x="228600" y="4572000"/>
            <a:ext cx="3886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 Saddam oppresses Kurds –uses chemical weapons – kills up to 182,000 and destroys many villages in 1982</a:t>
            </a:r>
          </a:p>
        </p:txBody>
      </p:sp>
      <p:pic>
        <p:nvPicPr>
          <p:cNvPr id="4813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81400"/>
            <a:ext cx="348615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91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752600" y="228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Operation Desert Storm</a:t>
            </a:r>
          </a:p>
        </p:txBody>
      </p:sp>
      <p:sp>
        <p:nvSpPr>
          <p:cNvPr id="49155" name="Text Box 5"/>
          <p:cNvSpPr txBox="1">
            <a:spLocks noChangeArrowheads="1"/>
          </p:cNvSpPr>
          <p:nvPr/>
        </p:nvSpPr>
        <p:spPr bwMode="auto">
          <a:xfrm>
            <a:off x="381000" y="1219200"/>
            <a:ext cx="4343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Iraq tries to raise price of oil by limiting production – Kuwait opposes move in OPEC</a:t>
            </a:r>
          </a:p>
          <a:p>
            <a:pPr eaLnBrk="1" hangingPunct="1">
              <a:spcBef>
                <a:spcPct val="50000"/>
              </a:spcBef>
              <a:buFontTx/>
              <a:buChar char="-"/>
            </a:pPr>
            <a:r>
              <a:rPr lang="en-US" sz="2400" b="1">
                <a:latin typeface="Times New Roman" pitchFamily="18" charset="0"/>
              </a:rPr>
              <a:t> Kuwait refuses to forgive Iraqi debt</a:t>
            </a:r>
          </a:p>
          <a:p>
            <a:pPr eaLnBrk="1" hangingPunct="1">
              <a:spcBef>
                <a:spcPct val="50000"/>
              </a:spcBef>
              <a:buFontTx/>
              <a:buChar char="-"/>
            </a:pPr>
            <a:r>
              <a:rPr lang="en-US" sz="2400" b="1">
                <a:latin typeface="Times New Roman" pitchFamily="18" charset="0"/>
              </a:rPr>
              <a:t> Saddam claims Kuwait is pumping Iraq oil</a:t>
            </a:r>
          </a:p>
          <a:p>
            <a:pPr eaLnBrk="1" hangingPunct="1">
              <a:spcBef>
                <a:spcPct val="50000"/>
              </a:spcBef>
              <a:buFontTx/>
              <a:buChar char="-"/>
            </a:pPr>
            <a:r>
              <a:rPr lang="en-US" sz="2400" b="1">
                <a:latin typeface="Times New Roman" pitchFamily="18" charset="0"/>
              </a:rPr>
              <a:t> August 2, 1990 Iraq bombs and invades Kuwait – Kuwait is unable to defend itself and falls</a:t>
            </a:r>
          </a:p>
        </p:txBody>
      </p:sp>
      <p:pic>
        <p:nvPicPr>
          <p:cNvPr id="491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075" y="990600"/>
            <a:ext cx="3603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8"/>
          <p:cNvSpPr txBox="1">
            <a:spLocks noChangeArrowheads="1"/>
          </p:cNvSpPr>
          <p:nvPr/>
        </p:nvSpPr>
        <p:spPr bwMode="auto">
          <a:xfrm>
            <a:off x="304800" y="5670550"/>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 US creates coalition of countries supplying troops or money to expel Saddam from Kuwait; universal international condemnation of Saddam</a:t>
            </a:r>
          </a:p>
        </p:txBody>
      </p:sp>
    </p:spTree>
    <p:extLst>
      <p:ext uri="{BB962C8B-B14F-4D97-AF65-F5344CB8AC3E}">
        <p14:creationId xmlns:p14="http://schemas.microsoft.com/office/powerpoint/2010/main" val="859253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52600" y="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Operation Desert Storm</a:t>
            </a:r>
          </a:p>
        </p:txBody>
      </p:sp>
      <p:sp>
        <p:nvSpPr>
          <p:cNvPr id="50179" name="Text Box 6"/>
          <p:cNvSpPr txBox="1">
            <a:spLocks noChangeArrowheads="1"/>
          </p:cNvSpPr>
          <p:nvPr/>
        </p:nvSpPr>
        <p:spPr bwMode="auto">
          <a:xfrm>
            <a:off x="3505200" y="550863"/>
            <a:ext cx="5638800"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Jan. 12, 1991 – Congress passes authorization for war against Iraq</a:t>
            </a:r>
          </a:p>
          <a:p>
            <a:pPr eaLnBrk="1" hangingPunct="1">
              <a:spcBef>
                <a:spcPct val="50000"/>
              </a:spcBef>
              <a:buFontTx/>
              <a:buChar char="-"/>
            </a:pPr>
            <a:r>
              <a:rPr lang="en-US" sz="2400" b="1">
                <a:latin typeface="Times New Roman" pitchFamily="18" charset="0"/>
              </a:rPr>
              <a:t> many false allegations made to influence Congress</a:t>
            </a:r>
          </a:p>
          <a:p>
            <a:pPr lvl="1" eaLnBrk="1" hangingPunct="1">
              <a:spcBef>
                <a:spcPct val="50000"/>
              </a:spcBef>
              <a:buFontTx/>
              <a:buChar char="-"/>
            </a:pPr>
            <a:r>
              <a:rPr lang="en-US" sz="2000" b="1">
                <a:latin typeface="Times New Roman" pitchFamily="18" charset="0"/>
              </a:rPr>
              <a:t> </a:t>
            </a:r>
            <a:r>
              <a:rPr lang="en-US" sz="2000" b="1" i="1">
                <a:latin typeface="Times New Roman" pitchFamily="18" charset="0"/>
              </a:rPr>
              <a:t>“Within three days, 120,000 Iraqi troops with 850 tanks had poured into Kuwait and moved south to threaten Saudi Arabia. It was then that I decided to act to check that aggression.” – George H.W. Bush, speech in Sept., 1990</a:t>
            </a:r>
          </a:p>
          <a:p>
            <a:pPr lvl="1" eaLnBrk="1" hangingPunct="1">
              <a:spcBef>
                <a:spcPct val="50000"/>
              </a:spcBef>
              <a:buFontTx/>
              <a:buChar char="-"/>
            </a:pPr>
            <a:r>
              <a:rPr lang="en-US" sz="2000" b="1">
                <a:latin typeface="Times New Roman" pitchFamily="18" charset="0"/>
              </a:rPr>
              <a:t> satellite photos from this time showed no such build-up</a:t>
            </a:r>
          </a:p>
          <a:p>
            <a:pPr lvl="1" eaLnBrk="1" hangingPunct="1">
              <a:spcBef>
                <a:spcPct val="50000"/>
              </a:spcBef>
              <a:buFontTx/>
              <a:buChar char="-"/>
            </a:pPr>
            <a:r>
              <a:rPr lang="en-US" sz="2000" b="1">
                <a:latin typeface="Times New Roman" pitchFamily="18" charset="0"/>
              </a:rPr>
              <a:t> Congress told by woman claiming she was a nurse in Iraqi hospital witnessed babies being pulled from incubators and thrown on floor to die</a:t>
            </a:r>
          </a:p>
          <a:p>
            <a:pPr lvl="1" eaLnBrk="1" hangingPunct="1">
              <a:spcBef>
                <a:spcPct val="50000"/>
              </a:spcBef>
              <a:buFontTx/>
              <a:buChar char="-"/>
            </a:pPr>
            <a:r>
              <a:rPr lang="en-US" sz="2000" b="1">
                <a:latin typeface="Times New Roman" pitchFamily="18" charset="0"/>
              </a:rPr>
              <a:t> Amnesty International reported there is no evidence these events ever occurred </a:t>
            </a:r>
          </a:p>
        </p:txBody>
      </p:sp>
      <p:pic>
        <p:nvPicPr>
          <p:cNvPr id="501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5796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3581400"/>
            <a:ext cx="28400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06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5815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381000" y="914400"/>
            <a:ext cx="33528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Nov 9 – After heavy bombardment and US support, Northern Alliance capture major city of Mazar-e-Sharif</a:t>
            </a:r>
            <a:r>
              <a:rPr lang="en-US" sz="2400">
                <a:latin typeface="Times New Roman" pitchFamily="18" charset="0"/>
              </a:rPr>
              <a:t> </a:t>
            </a:r>
          </a:p>
          <a:p>
            <a:pPr eaLnBrk="1" hangingPunct="1">
              <a:spcBef>
                <a:spcPct val="50000"/>
              </a:spcBef>
            </a:pPr>
            <a:r>
              <a:rPr lang="en-US" sz="2400" b="1">
                <a:latin typeface="Times New Roman" pitchFamily="18" charset="0"/>
              </a:rPr>
              <a:t>Strategy is to allow Northern Alliance to win war against Taliban with US and Coalition support</a:t>
            </a:r>
          </a:p>
          <a:p>
            <a:pPr eaLnBrk="1" hangingPunct="1">
              <a:spcBef>
                <a:spcPct val="50000"/>
              </a:spcBef>
            </a:pPr>
            <a:r>
              <a:rPr lang="en-US" sz="2400" b="1">
                <a:latin typeface="Times New Roman" pitchFamily="18" charset="0"/>
              </a:rPr>
              <a:t>Nov 13 – Taliban leave Kabul; US begins speeding formation of new government</a:t>
            </a:r>
          </a:p>
        </p:txBody>
      </p:sp>
      <p:sp>
        <p:nvSpPr>
          <p:cNvPr id="5" name="TextBox 4"/>
          <p:cNvSpPr txBox="1">
            <a:spLocks noChangeArrowheads="1"/>
          </p:cNvSpPr>
          <p:nvPr/>
        </p:nvSpPr>
        <p:spPr bwMode="auto">
          <a:xfrm>
            <a:off x="4114800" y="624840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Too much? Proportional?</a:t>
            </a:r>
          </a:p>
        </p:txBody>
      </p:sp>
    </p:spTree>
    <p:extLst>
      <p:ext uri="{BB962C8B-B14F-4D97-AF65-F5344CB8AC3E}">
        <p14:creationId xmlns:p14="http://schemas.microsoft.com/office/powerpoint/2010/main" val="3810333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sp>
        <p:nvSpPr>
          <p:cNvPr id="29699" name="Text Box 3"/>
          <p:cNvSpPr txBox="1">
            <a:spLocks noChangeArrowheads="1"/>
          </p:cNvSpPr>
          <p:nvPr/>
        </p:nvSpPr>
        <p:spPr bwMode="auto">
          <a:xfrm>
            <a:off x="3429000" y="914400"/>
            <a:ext cx="51816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Nov 25 – Americans land hundreds of marines around the southern city of Kandahar – last stronghold of the Taliban</a:t>
            </a:r>
          </a:p>
          <a:p>
            <a:pPr eaLnBrk="1" hangingPunct="1">
              <a:spcBef>
                <a:spcPct val="50000"/>
              </a:spcBef>
              <a:buFontTx/>
              <a:buChar char="-"/>
            </a:pPr>
            <a:r>
              <a:rPr lang="en-US" sz="2400" b="1">
                <a:latin typeface="Times New Roman" pitchFamily="18" charset="0"/>
              </a:rPr>
              <a:t>Focused efforts to capture bin Laden on the Tora Bora section of the rugged mountains of southern Afghanistan</a:t>
            </a:r>
          </a:p>
          <a:p>
            <a:pPr eaLnBrk="1" hangingPunct="1">
              <a:spcBef>
                <a:spcPct val="50000"/>
              </a:spcBef>
              <a:buFontTx/>
              <a:buChar char="-"/>
            </a:pPr>
            <a:r>
              <a:rPr lang="en-US" sz="2400" b="1">
                <a:latin typeface="Times New Roman" pitchFamily="18" charset="0"/>
              </a:rPr>
              <a:t> makes first public comment regarding Saddam Hussein in the Global War on Terror – “Saddam is evil. I think he's got weapons of mass destruction, and I think he needs to open up his country to let us inspect.”</a:t>
            </a:r>
            <a:endParaRPr lang="en-US" sz="2400">
              <a:latin typeface="Times New Roman" pitchFamily="18" charset="0"/>
            </a:endParaRP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2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sp>
        <p:nvSpPr>
          <p:cNvPr id="30723" name="TextBox 5"/>
          <p:cNvSpPr txBox="1">
            <a:spLocks noChangeArrowheads="1"/>
          </p:cNvSpPr>
          <p:nvPr/>
        </p:nvSpPr>
        <p:spPr bwMode="auto">
          <a:xfrm>
            <a:off x="4876800" y="990600"/>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Dec 7 – last stronghold of Taliban, Kandahar, falls; conflicting reports of Mullah Omar – captured, escaped, released?;  Hamid Karzai named interim leader of government; US continues bombing of Tora Bora </a:t>
            </a:r>
          </a:p>
        </p:txBody>
      </p:sp>
      <p:pic>
        <p:nvPicPr>
          <p:cNvPr id="30724" name="Picture 6" descr="File:TORA BORA FATA (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4248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8"/>
          <p:cNvSpPr txBox="1">
            <a:spLocks noChangeArrowheads="1"/>
          </p:cNvSpPr>
          <p:nvPr/>
        </p:nvSpPr>
        <p:spPr bwMode="auto">
          <a:xfrm>
            <a:off x="5029200" y="45720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US issues ultimatum to al-Qaeda fighters in Tora Bora; continue bombings</a:t>
            </a:r>
          </a:p>
        </p:txBody>
      </p:sp>
    </p:spTree>
    <p:extLst>
      <p:ext uri="{BB962C8B-B14F-4D97-AF65-F5344CB8AC3E}">
        <p14:creationId xmlns:p14="http://schemas.microsoft.com/office/powerpoint/2010/main" val="391360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pic>
        <p:nvPicPr>
          <p:cNvPr id="31747" name="Picture 2" descr="http://www.september11news.com/Dec6_afghan_cavewar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19200"/>
            <a:ext cx="48672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5"/>
          <p:cNvSpPr txBox="1">
            <a:spLocks noChangeArrowheads="1"/>
          </p:cNvSpPr>
          <p:nvPr/>
        </p:nvSpPr>
        <p:spPr bwMode="auto">
          <a:xfrm>
            <a:off x="228600" y="1295400"/>
            <a:ext cx="365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Mid-December – Northern Alliance  troops enter Tora Bora; find more than 200 al-Qaeda fighters dead and 35 fighters surrender; no Osama bin Laden or </a:t>
            </a:r>
            <a:r>
              <a:rPr lang="en-US" sz="2400" b="1">
                <a:latin typeface="Times New Roman" pitchFamily="18" charset="0"/>
              </a:rPr>
              <a:t>Ayman al-Zawahiri </a:t>
            </a:r>
            <a:endParaRPr lang="en-US" sz="2400" b="1">
              <a:latin typeface="Times New Roman" pitchFamily="18" charset="0"/>
              <a:cs typeface="Times New Roman" pitchFamily="18" charset="0"/>
            </a:endParaRPr>
          </a:p>
        </p:txBody>
      </p:sp>
      <p:sp>
        <p:nvSpPr>
          <p:cNvPr id="31749" name="TextBox 6"/>
          <p:cNvSpPr txBox="1">
            <a:spLocks noChangeArrowheads="1"/>
          </p:cNvSpPr>
          <p:nvPr/>
        </p:nvSpPr>
        <p:spPr bwMode="auto">
          <a:xfrm>
            <a:off x="304800" y="5181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Later reports confirm bin Laden escaped to Pakistan primarily due to lack of US troop presence – only 100 US soldiers in Tora Bora to block escape</a:t>
            </a:r>
          </a:p>
        </p:txBody>
      </p:sp>
    </p:spTree>
    <p:extLst>
      <p:ext uri="{BB962C8B-B14F-4D97-AF65-F5344CB8AC3E}">
        <p14:creationId xmlns:p14="http://schemas.microsoft.com/office/powerpoint/2010/main" val="1940413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1143000" y="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sp>
        <p:nvSpPr>
          <p:cNvPr id="32771" name="TextBox 2"/>
          <p:cNvSpPr txBox="1">
            <a:spLocks noChangeArrowheads="1"/>
          </p:cNvSpPr>
          <p:nvPr/>
        </p:nvSpPr>
        <p:spPr bwMode="auto">
          <a:xfrm>
            <a:off x="0" y="609600"/>
            <a:ext cx="5105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Mullah Omar also escapes Kandahar</a:t>
            </a:r>
          </a:p>
          <a:p>
            <a:pPr eaLnBrk="1" hangingPunct="1">
              <a:buFontTx/>
              <a:buChar char="-"/>
            </a:pPr>
            <a:r>
              <a:rPr lang="en-US" sz="2400" b="1">
                <a:latin typeface="Times New Roman" pitchFamily="18" charset="0"/>
                <a:cs typeface="Times New Roman" pitchFamily="18" charset="0"/>
              </a:rPr>
              <a:t> bin Laden, al-</a:t>
            </a:r>
            <a:r>
              <a:rPr lang="en-US" sz="2400" b="1">
                <a:latin typeface="Times New Roman" pitchFamily="18" charset="0"/>
              </a:rPr>
              <a:t>Zawahiri, and Mullah Omar are all still at large (bin Laden killed May 2, 2011)</a:t>
            </a:r>
          </a:p>
          <a:p>
            <a:pPr eaLnBrk="1" hangingPunct="1">
              <a:buFontTx/>
              <a:buChar char="-"/>
            </a:pPr>
            <a:r>
              <a:rPr lang="en-US" sz="2400" b="1">
                <a:latin typeface="Times New Roman" pitchFamily="18" charset="0"/>
                <a:cs typeface="Times New Roman" pitchFamily="18" charset="0"/>
              </a:rPr>
              <a:t> believed bin Laden paid locals to help him escape</a:t>
            </a:r>
          </a:p>
          <a:p>
            <a:pPr eaLnBrk="1" hangingPunct="1">
              <a:buFontTx/>
              <a:buChar char="-"/>
            </a:pPr>
            <a:r>
              <a:rPr lang="en-US" sz="2400" b="1">
                <a:latin typeface="Times New Roman" pitchFamily="18" charset="0"/>
                <a:cs typeface="Times New Roman" pitchFamily="18" charset="0"/>
              </a:rPr>
              <a:t> recent history of Pakistan affected by these men – helped with resurgence of Taliban in Pakistan </a:t>
            </a:r>
          </a:p>
        </p:txBody>
      </p:sp>
      <p:pic>
        <p:nvPicPr>
          <p:cNvPr id="32772" name="Picture 2" descr="http://images.google.co.uk/url?source=imgres&amp;ct=img&amp;q=http://cdn.wn.com/ph/img/4b/64/811f2692f60cae4a04c4b7e35bce-grande.jpg&amp;usg=AFQjCNEkcvierTTTXOsM6DZ-y8Kt9M0m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838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http://images.google.co.uk/url?source=imgres&amp;ct=img&amp;q=http://www.infowars.com/images/torabora.jpg&amp;usg=AFQjCNHyhD2-jaaU74VR9QubIeXzBHpr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57700"/>
            <a:ext cx="3505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6"/>
          <p:cNvSpPr txBox="1">
            <a:spLocks noChangeArrowheads="1"/>
          </p:cNvSpPr>
          <p:nvPr/>
        </p:nvSpPr>
        <p:spPr bwMode="auto">
          <a:xfrm>
            <a:off x="4724400" y="4419600"/>
            <a:ext cx="419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By the end of the year, military acknowledges bin Laden’s escape but Administration says he is on the run and is powerless </a:t>
            </a:r>
          </a:p>
        </p:txBody>
      </p:sp>
    </p:spTree>
    <p:extLst>
      <p:ext uri="{BB962C8B-B14F-4D97-AF65-F5344CB8AC3E}">
        <p14:creationId xmlns:p14="http://schemas.microsoft.com/office/powerpoint/2010/main" val="212283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pic>
        <p:nvPicPr>
          <p:cNvPr id="33795" name="Picture 2" descr="http://www.september11news.com/January_Jan14CacheArms50CavesZhawarKi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4800600" y="609600"/>
            <a:ext cx="4191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hunt for bin Laden continues into 2002 and beyond (ended May, 2011)</a:t>
            </a:r>
          </a:p>
          <a:p>
            <a:pPr eaLnBrk="1" hangingPunct="1">
              <a:buFontTx/>
              <a:buChar char="-"/>
            </a:pPr>
            <a:r>
              <a:rPr lang="en-US" sz="2400" b="1">
                <a:latin typeface="Times New Roman" pitchFamily="18" charset="0"/>
                <a:cs typeface="Times New Roman" pitchFamily="18" charset="0"/>
              </a:rPr>
              <a:t> reconstruction of Afghanistan begins</a:t>
            </a:r>
          </a:p>
          <a:p>
            <a:pPr eaLnBrk="1" hangingPunct="1">
              <a:buFontTx/>
              <a:buChar char="-"/>
            </a:pPr>
            <a:r>
              <a:rPr lang="en-US" sz="2400" b="1">
                <a:latin typeface="Times New Roman" pitchFamily="18" charset="0"/>
                <a:cs typeface="Times New Roman" pitchFamily="18" charset="0"/>
              </a:rPr>
              <a:t> </a:t>
            </a:r>
            <a:r>
              <a:rPr lang="en-US" sz="2400" b="1">
                <a:latin typeface="Times New Roman" pitchFamily="18" charset="0"/>
                <a:cs typeface="Times New Roman" pitchFamily="18" charset="0"/>
                <a:hlinkClick r:id="rId3"/>
              </a:rPr>
              <a:t>cost of war </a:t>
            </a:r>
            <a:r>
              <a:rPr lang="en-US" sz="2400" b="1">
                <a:latin typeface="Times New Roman" pitchFamily="18" charset="0"/>
                <a:cs typeface="Times New Roman" pitchFamily="18" charset="0"/>
              </a:rPr>
              <a:t>in Afghanistan, including reconstruction – over $444 billion; total cost could exceed $1.8 trillion by 2021</a:t>
            </a:r>
            <a:r>
              <a:rPr lang="en-US" sz="1400" b="1">
                <a:latin typeface="Times New Roman" pitchFamily="18" charset="0"/>
                <a:cs typeface="Times New Roman" pitchFamily="18" charset="0"/>
              </a:rPr>
              <a:t>(Congressional Research Service estimate as of March, 2011)</a:t>
            </a:r>
          </a:p>
        </p:txBody>
      </p:sp>
      <p:sp>
        <p:nvSpPr>
          <p:cNvPr id="33797" name="TextBox 4"/>
          <p:cNvSpPr txBox="1">
            <a:spLocks noChangeArrowheads="1"/>
          </p:cNvSpPr>
          <p:nvPr/>
        </p:nvSpPr>
        <p:spPr bwMode="auto">
          <a:xfrm>
            <a:off x="228600" y="44958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national elections held in Oct, 2004 – Hamid Karzai elected with 55% of the vote – sworn in despite claims of voter fraud</a:t>
            </a:r>
          </a:p>
        </p:txBody>
      </p:sp>
      <p:pic>
        <p:nvPicPr>
          <p:cNvPr id="33798" name="Picture 4" descr="File:Inauguration of President Hamid Karzai in December 200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4443413"/>
            <a:ext cx="2946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819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676400" y="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 -2002 and beyond</a:t>
            </a:r>
          </a:p>
        </p:txBody>
      </p:sp>
      <p:sp>
        <p:nvSpPr>
          <p:cNvPr id="34819" name="TextBox 2"/>
          <p:cNvSpPr txBox="1">
            <a:spLocks noChangeArrowheads="1"/>
          </p:cNvSpPr>
          <p:nvPr/>
        </p:nvSpPr>
        <p:spPr bwMode="auto">
          <a:xfrm>
            <a:off x="0" y="762000"/>
            <a:ext cx="624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three-fold effort in Afghanistan</a:t>
            </a:r>
          </a:p>
          <a:p>
            <a:pPr lvl="1" eaLnBrk="1" hangingPunct="1">
              <a:buFontTx/>
              <a:buChar char="-"/>
            </a:pPr>
            <a:r>
              <a:rPr lang="en-US" sz="2400" b="1">
                <a:latin typeface="Times New Roman" pitchFamily="18" charset="0"/>
                <a:cs typeface="Times New Roman" pitchFamily="18" charset="0"/>
              </a:rPr>
              <a:t> find and capture Osama bin Laden</a:t>
            </a:r>
          </a:p>
          <a:p>
            <a:pPr lvl="1" eaLnBrk="1" hangingPunct="1">
              <a:buFontTx/>
              <a:buChar char="-"/>
            </a:pPr>
            <a:r>
              <a:rPr lang="en-US" sz="2400" b="1">
                <a:latin typeface="Times New Roman" pitchFamily="18" charset="0"/>
                <a:cs typeface="Times New Roman" pitchFamily="18" charset="0"/>
              </a:rPr>
              <a:t> root out Taliban resistance and neutralize</a:t>
            </a:r>
          </a:p>
          <a:p>
            <a:pPr lvl="1" eaLnBrk="1" hangingPunct="1">
              <a:buFontTx/>
              <a:buChar char="-"/>
            </a:pPr>
            <a:r>
              <a:rPr lang="en-US" sz="2400" b="1">
                <a:latin typeface="Times New Roman" pitchFamily="18" charset="0"/>
                <a:cs typeface="Times New Roman" pitchFamily="18" charset="0"/>
              </a:rPr>
              <a:t> stabilize and rebuild government structures to bring normality to Afghanis</a:t>
            </a:r>
          </a:p>
        </p:txBody>
      </p:sp>
      <p:sp>
        <p:nvSpPr>
          <p:cNvPr id="34820" name="TextBox 4"/>
          <p:cNvSpPr txBox="1">
            <a:spLocks noChangeArrowheads="1"/>
          </p:cNvSpPr>
          <p:nvPr/>
        </p:nvSpPr>
        <p:spPr bwMode="auto">
          <a:xfrm>
            <a:off x="0" y="3048000"/>
            <a:ext cx="6858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Taliban flees to mountains to re-organize</a:t>
            </a:r>
          </a:p>
          <a:p>
            <a:pPr lvl="1" eaLnBrk="1" hangingPunct="1">
              <a:buFontTx/>
              <a:buChar char="-"/>
            </a:pPr>
            <a:r>
              <a:rPr lang="en-US" sz="2400" b="1">
                <a:latin typeface="Times New Roman" pitchFamily="18" charset="0"/>
                <a:cs typeface="Times New Roman" pitchFamily="18" charset="0"/>
              </a:rPr>
              <a:t> fight asymmetric war – IEDs, suicide bombing, limited engagement, disrupt civilian life, etc.</a:t>
            </a:r>
          </a:p>
        </p:txBody>
      </p:sp>
      <p:pic>
        <p:nvPicPr>
          <p:cNvPr id="34821" name="Picture 2" descr="http://justgetthere.us/blog/uploads/ied_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351338"/>
            <a:ext cx="33528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http://crimeconflictnexus.files.wordpress.com/2009/06/ied-cutout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83063"/>
            <a:ext cx="33528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I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
            <a:ext cx="25352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7"/>
          <p:cNvSpPr txBox="1">
            <a:spLocks noChangeArrowheads="1"/>
          </p:cNvSpPr>
          <p:nvPr/>
        </p:nvSpPr>
        <p:spPr bwMode="auto">
          <a:xfrm>
            <a:off x="0" y="48006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attention of US after 2003 turns to Iraq!</a:t>
            </a:r>
          </a:p>
        </p:txBody>
      </p:sp>
    </p:spTree>
    <p:extLst>
      <p:ext uri="{BB962C8B-B14F-4D97-AF65-F5344CB8AC3E}">
        <p14:creationId xmlns:p14="http://schemas.microsoft.com/office/powerpoint/2010/main" val="76391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1900</Words>
  <Application>Microsoft Office PowerPoint</Application>
  <PresentationFormat>On-screen Show (4:3)</PresentationFormat>
  <Paragraphs>140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Lincoln School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Yip</dc:creator>
  <cp:lastModifiedBy>Frank Yip</cp:lastModifiedBy>
  <cp:revision>1</cp:revision>
  <dcterms:created xsi:type="dcterms:W3CDTF">2014-02-12T12:48:01Z</dcterms:created>
  <dcterms:modified xsi:type="dcterms:W3CDTF">2014-02-12T12:48:21Z</dcterms:modified>
</cp:coreProperties>
</file>