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0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9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3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5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11D1-2E2E-46CB-B201-C913756E27F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E3BF-D0C3-41ED-B6A9-81F6CE71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3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774"/>
              </p:ext>
            </p:extLst>
          </p:nvPr>
        </p:nvGraphicFramePr>
        <p:xfrm>
          <a:off x="304800" y="1219200"/>
          <a:ext cx="539438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 </a:t>
                      </a:r>
                      <a:endParaRPr lang="en-US" sz="2400" dirty="0" smtClean="0">
                        <a:effectLst/>
                      </a:endParaRP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Establishes a Context</a:t>
                      </a: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meet standard on this expectation to meet the overall standard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Selects and summarizes key ideas to establish context appropriate to audience by using tools such as precise language, descriptive language, authoritative voice and/or persona. W.9-12.1&amp;2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714998" y="1066800"/>
            <a:ext cx="3276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is this essay (paragraph) about 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 MUST be related to the prompt or question asked</a:t>
            </a:r>
          </a:p>
          <a:p>
            <a:pPr marL="342900" indent="-342900">
              <a:buFontTx/>
              <a:buChar char="-"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Precise language 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?</a:t>
            </a:r>
          </a:p>
          <a:p>
            <a:pPr marL="342900" indent="-342900">
              <a:buFontTx/>
              <a:buChar char="-"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Descriptive language - ?</a:t>
            </a:r>
          </a:p>
          <a:p>
            <a:pPr marL="342900" indent="-342900">
              <a:buFontTx/>
              <a:buChar char="-"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Authoritative voice - ?</a:t>
            </a:r>
          </a:p>
          <a:p>
            <a:pPr marL="342900" indent="-342900">
              <a:buFontTx/>
              <a:buChar char="-"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Persona - ?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2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71809"/>
              </p:ext>
            </p:extLst>
          </p:nvPr>
        </p:nvGraphicFramePr>
        <p:xfrm>
          <a:off x="304800" y="1219200"/>
          <a:ext cx="539438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 </a:t>
                      </a:r>
                      <a:endParaRPr lang="en-US" sz="2400" dirty="0" smtClean="0">
                        <a:effectLst/>
                      </a:endParaRP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Establishes a Context</a:t>
                      </a:r>
                    </a:p>
                    <a:p>
                      <a:pPr algn="ctr"/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2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Must meet standard on this expectation to meet the overall standard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*Establishes an interpretive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claim/assertion in the form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a valid thesis when responding to a given prompt.  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W.9-12.1&amp;2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5000" y="1143000"/>
            <a:ext cx="327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Interpretative claim/assertion – your position/opinion on the matter – but must be supported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Valid thesis – arguable point – not generally accepted knowledge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Related to the prompt/question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08766"/>
              </p:ext>
            </p:extLst>
          </p:nvPr>
        </p:nvGraphicFramePr>
        <p:xfrm>
          <a:off x="304800" y="1219200"/>
          <a:ext cx="539438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Thinking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Must meet standard on this expectation to meet the overall</a:t>
                      </a:r>
                      <a:r>
                        <a:rPr lang="en-US" sz="24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*Develops precise and logical claims (and counterclaims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when appropriate) by clarifying and analyzing the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relationships between claims, reasons, and evidence. 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W.9-10.1b, c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43600" y="1295400"/>
            <a:ext cx="2971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Your claim (counterclaim) must make sense and be focused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Claim - 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Reason - 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Evidence - 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These 3 concepts MUST be connected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analysis must have the how and why of the connection!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8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38360"/>
              </p:ext>
            </p:extLst>
          </p:nvPr>
        </p:nvGraphicFramePr>
        <p:xfrm>
          <a:off x="304800" y="1219200"/>
          <a:ext cx="539438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Thinking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Must meet standard on this expectation to meet the overall</a:t>
                      </a:r>
                      <a:r>
                        <a:rPr lang="en-US" sz="24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*Interprets text by making valid inferences and drawing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credible claims/conclusions based on an accurate reading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 the text(s).  </a:t>
                      </a:r>
                    </a:p>
                    <a:p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W.9-10.1a,2a,b;  RI9-10.2-6;  RL.9-10.1-6,&amp;10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1200" y="1295400"/>
            <a:ext cx="335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Read text closely for accuracy – this is why annotating and analysis of text is important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Tell reader what the text is about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Read “between the lines” – what is explicitly said and what is implied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1110"/>
              </p:ext>
            </p:extLst>
          </p:nvPr>
        </p:nvGraphicFramePr>
        <p:xfrm>
          <a:off x="304800" y="737174"/>
          <a:ext cx="5394385" cy="595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59575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Thinking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Must meet standard on this expectation to meet the overall</a:t>
                      </a:r>
                      <a:r>
                        <a:rPr lang="en-US" sz="24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*Supports interpretation and conclusions by selecting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significant, relevant, and sufficient evidence (e.g. facts,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extended definitions, concrete details, strong and thorough textual evidence, and prior knowledge)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appropriate to the audience’s knowledge of the topic,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accurately citing evidence when appropriate.  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W.9-10.2b,8,9;  RI9-10.1; RL.9-10.1-3,&amp;10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1200" y="737174"/>
            <a:ext cx="3352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Must have evidence to support your claim – we give you examples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Significant – evidence must be IMPORTANT to your claim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Relevant - evidence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must be clearly applicable or connected to your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argument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Sufficient – enough?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Know your audience and cite, if necessary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1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938805"/>
              </p:ext>
            </p:extLst>
          </p:nvPr>
        </p:nvGraphicFramePr>
        <p:xfrm>
          <a:off x="304800" y="1219200"/>
          <a:ext cx="539438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Thinking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Must meet standard on this expectation to meet the overall</a:t>
                      </a:r>
                      <a:r>
                        <a:rPr lang="en-US" sz="24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Accurately uses general academic and/or domain-specific language that clarifies and supports purpose.  L.9-12.6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1200" y="1371600"/>
            <a:ext cx="32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Does not mean to simply use big words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(got that Ross?)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 the language of the discipline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“The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early human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depicted…” rather than “The guy shown…”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Ethics and morality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demand…” rather than “The right thing to do…”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9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06508"/>
              </p:ext>
            </p:extLst>
          </p:nvPr>
        </p:nvGraphicFramePr>
        <p:xfrm>
          <a:off x="304800" y="1219200"/>
          <a:ext cx="539438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Produces Clear and Coherent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Provides organization appropriate to task, purpose, and audience with a clear and coherent opening, body, transitions, and a conclusion that follows from and supports the argument presented. W.9-12.1-4</a:t>
                      </a:r>
                    </a:p>
                    <a:p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1200" y="1371600"/>
            <a:ext cx="320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Have opening paragraph, body, and closing that logically flows with appropriate transitions between ideas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Makes the argument clear, not confusing to reader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4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48544"/>
              </p:ext>
            </p:extLst>
          </p:nvPr>
        </p:nvGraphicFramePr>
        <p:xfrm>
          <a:off x="304800" y="1219200"/>
          <a:ext cx="539438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04"/>
                <a:gridCol w="3542581"/>
              </a:tblGrid>
              <a:tr h="335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Produces Clear and Coherent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Establishes a formal style and objective tone while attending to the discipline-specific writing norms and conventions. </a:t>
                      </a:r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W.9-12.1d; 2e</a:t>
                      </a:r>
                      <a:endParaRPr lang="en-US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1200" y="1143000"/>
            <a:ext cx="3200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 the impartial expert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DO NOT USE FIRST OR SECOND PERSON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EVER!!!!!!!!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9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057" y="1523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Task Criteria – Text-based Argument Rubric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10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10901"/>
              </p:ext>
            </p:extLst>
          </p:nvPr>
        </p:nvGraphicFramePr>
        <p:xfrm>
          <a:off x="304800" y="1219200"/>
          <a:ext cx="539438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413185"/>
              </a:tblGrid>
              <a:tr h="335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Discipline</a:t>
                      </a: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specific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task requirements</a:t>
                      </a:r>
                      <a:endParaRPr lang="en-US" sz="2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Read, annotate, and analyze ALL documents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400" b="1" kern="1200" baseline="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Identifies the central question(s) or issue(s) in the informational text. </a:t>
                      </a:r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NCHS 2C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Addresses the purpose, perspective, and/or point of view of the informational text.</a:t>
                      </a:r>
                    </a:p>
                    <a:p>
                      <a:r>
                        <a:rPr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NCHS 2F, W-10-3.2</a:t>
                      </a:r>
                      <a:endParaRPr lang="en-US" sz="2400" b="1" kern="1200" baseline="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1200" y="1143000"/>
            <a:ext cx="32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  What it says!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is the document about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Consider the source – is there a bias? what is the author trying to do? what is the author’s agenda?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3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635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Lincoln School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Yip</dc:creator>
  <cp:lastModifiedBy>Frank Yip</cp:lastModifiedBy>
  <cp:revision>6</cp:revision>
  <dcterms:created xsi:type="dcterms:W3CDTF">2013-09-19T11:26:06Z</dcterms:created>
  <dcterms:modified xsi:type="dcterms:W3CDTF">2013-09-19T12:19:51Z</dcterms:modified>
</cp:coreProperties>
</file>