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490A5C5-7C1D-4C69-899E-9241E5382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15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92AF5DF-A1E7-43E5-AC16-75F443F05E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0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4DA5A6E-439F-4602-9B78-C69256ECD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99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0D0D9-A4FB-456E-A6BB-DD5C142B8B2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461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4315C-7EEB-4243-8F40-E3E6E3EECC8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069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9F45A-6D76-4F7A-B7BA-F70222B4FDD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661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E776A-FF03-4100-8911-27B44392C06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227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79F42-E813-490D-BB96-566D7FE236F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758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8BA24-5DB4-4B41-A351-03294A6EDF7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371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04663-A426-4EA3-996B-0D1C80789DB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92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13149-62F3-4CD0-920C-43BCF0093C0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925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10F0D50-E0D4-4A9A-A732-2C76D4647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245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8BF17-76D4-47A1-8219-F91F8C0301E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195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E0C18-6EF3-4DC8-9F10-A184E801D8C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428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E4F0A-B74B-4B81-93CC-70E429345D8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553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4E3DC97-F3DE-41BD-8BF7-F688EBB7B3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83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8DB4A28-0036-4704-B1C9-4FF72429B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80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3381F98-E344-41BE-A921-8FC01A74CF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5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B2A8C58-2F8B-4081-9898-43FAE6AB1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66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CAD701B-C8E5-4774-8043-48252FC21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68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C42790C1-2819-4507-A633-E9550690D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16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242318D-5937-4598-91AD-D610676DD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3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5124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5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 b="0">
                <a:solidFill>
                  <a:srgbClr val="D4D2D0">
                    <a:shade val="50000"/>
                  </a:srgbClr>
                </a:solidFill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 b="0">
                <a:solidFill>
                  <a:srgbClr val="D4D2D0">
                    <a:shade val="50000"/>
                  </a:srgbClr>
                </a:solidFill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 b="0">
                <a:solidFill>
                  <a:srgbClr val="D4D2D0">
                    <a:shade val="50000"/>
                  </a:srgbClr>
                </a:solidFill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70EDB2-0469-4030-8A16-519B691CB38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6873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1B890E-6670-4932-A3F8-433DBC5846F2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48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533400"/>
            <a:ext cx="7772400" cy="1143000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>
                <a:latin typeface="Aharoni" pitchFamily="2" charset="-79"/>
                <a:cs typeface="Aharoni" pitchFamily="2" charset="-79"/>
              </a:rPr>
              <a:t>The </a:t>
            </a:r>
            <a:r>
              <a:rPr sz="4800">
                <a:latin typeface="Aharoni" pitchFamily="2" charset="-79"/>
                <a:cs typeface="Aharoni" pitchFamily="2" charset="-79"/>
              </a:rPr>
              <a:t>Nature</a:t>
            </a:r>
            <a:r>
              <a:rPr>
                <a:latin typeface="Aharoni" pitchFamily="2" charset="-79"/>
                <a:cs typeface="Aharoni" pitchFamily="2" charset="-79"/>
              </a:rPr>
              <a:t> of Greek Art 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133600"/>
            <a:ext cx="6400800" cy="1752600"/>
          </a:xfrm>
        </p:spPr>
        <p:txBody>
          <a:bodyPr/>
          <a:lstStyle/>
          <a:p>
            <a:pPr algn="l" eaLnBrk="1" hangingPunct="1"/>
            <a:r>
              <a:rPr lang="en-US" altLang="en-US" smtClean="0">
                <a:cs typeface="Times New Roman" pitchFamily="18" charset="0"/>
              </a:rPr>
              <a:t>The Greek view of themselves</a:t>
            </a:r>
            <a:r>
              <a:rPr lang="en-US" altLang="en-US" smtClean="0"/>
              <a:t> </a:t>
            </a:r>
          </a:p>
          <a:p>
            <a:pPr algn="l" eaLnBrk="1" hangingPunct="1"/>
            <a:endParaRPr lang="en-US" altLang="en-US" smtClean="0"/>
          </a:p>
          <a:p>
            <a:pPr algn="l" eaLnBrk="1" hangingPunct="1"/>
            <a:r>
              <a:rPr lang="en-US" altLang="en-US" smtClean="0"/>
              <a:t>through architecture, sculpture and pottery</a:t>
            </a:r>
          </a:p>
        </p:txBody>
      </p:sp>
    </p:spTree>
    <p:extLst>
      <p:ext uri="{BB962C8B-B14F-4D97-AF65-F5344CB8AC3E}">
        <p14:creationId xmlns:p14="http://schemas.microsoft.com/office/powerpoint/2010/main" val="386253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3"/>
          <p:cNvSpPr txBox="1">
            <a:spLocks noChangeArrowheads="1"/>
          </p:cNvSpPr>
          <p:nvPr/>
        </p:nvSpPr>
        <p:spPr bwMode="auto">
          <a:xfrm>
            <a:off x="-53975" y="1219200"/>
            <a:ext cx="33178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charset="0"/>
              <a:buChar char="○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The Laoco</a:t>
            </a:r>
            <a:r>
              <a:rPr lang="en-US" altLang="en-US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ön Group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Perhaps by Agesander,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Athenodorus, and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Polydorus of Rhodes</a:t>
            </a:r>
            <a:endParaRPr lang="en-US" altLang="en-US" sz="1600" b="1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78851" name="Picture 1" descr="http://www.artdesignblog.com/history/uploaded_images/Ac.laocoon-7065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4938"/>
            <a:ext cx="4876800" cy="649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29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upload.wikimedia.org/wikipedia/commons/1/17/Laocoon_Pio-Clementino_Inv1059-1064-10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35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39624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3581400"/>
            <a:ext cx="30511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0" y="0"/>
            <a:ext cx="34607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08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pc="-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charset="0"/>
              </a:rPr>
              <a:t>Four characteristics that defined their style</a:t>
            </a:r>
            <a:r>
              <a:rPr lang="en-US" spc="-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86000"/>
            <a:ext cx="7772400" cy="4419600"/>
          </a:xfrm>
        </p:spPr>
        <p:txBody>
          <a:bodyPr>
            <a:normAutofit lnSpcReduction="10000"/>
          </a:bodyPr>
          <a:lstStyle/>
          <a:p>
            <a:pPr marL="420624" indent="-384048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cs typeface="Times New Roman" charset="0"/>
              </a:rPr>
              <a:t>glorified </a:t>
            </a:r>
            <a:r>
              <a:rPr lang="en-US" sz="2400" dirty="0">
                <a:cs typeface="Times New Roman" charset="0"/>
              </a:rPr>
              <a:t>humans as the most important </a:t>
            </a:r>
            <a:r>
              <a:rPr lang="en-US" sz="2400" dirty="0" smtClean="0">
                <a:cs typeface="Times New Roman" charset="0"/>
              </a:rPr>
              <a:t>creatures </a:t>
            </a:r>
            <a:r>
              <a:rPr lang="en-US" sz="2400" dirty="0">
                <a:cs typeface="Times New Roman" charset="0"/>
              </a:rPr>
              <a:t>in the </a:t>
            </a:r>
            <a:r>
              <a:rPr lang="en-US" sz="2400" dirty="0" smtClean="0">
                <a:cs typeface="Times New Roman" charset="0"/>
              </a:rPr>
              <a:t>universe</a:t>
            </a:r>
          </a:p>
          <a:p>
            <a:pPr marL="420624" indent="-38404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sz="2400" dirty="0">
              <a:cs typeface="Times New Roman" charset="0"/>
            </a:endParaRPr>
          </a:p>
          <a:p>
            <a:pPr marL="420624" indent="-384048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cs typeface="Times New Roman" charset="0"/>
              </a:rPr>
              <a:t>while </a:t>
            </a:r>
            <a:r>
              <a:rPr lang="en-US" sz="2400" dirty="0">
                <a:cs typeface="Times New Roman" charset="0"/>
              </a:rPr>
              <a:t>the gods were often portrayed, </a:t>
            </a:r>
            <a:r>
              <a:rPr lang="en-US" sz="2400" dirty="0" smtClean="0">
                <a:cs typeface="Times New Roman" charset="0"/>
              </a:rPr>
              <a:t>they existed </a:t>
            </a:r>
            <a:r>
              <a:rPr lang="en-US" sz="2400" dirty="0">
                <a:cs typeface="Times New Roman" charset="0"/>
              </a:rPr>
              <a:t>in the art for the benefit of </a:t>
            </a:r>
            <a:r>
              <a:rPr lang="en-US" sz="2400" dirty="0" smtClean="0">
                <a:cs typeface="Times New Roman" charset="0"/>
              </a:rPr>
              <a:t>humans</a:t>
            </a:r>
          </a:p>
          <a:p>
            <a:pPr marL="420624" indent="-38404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sz="2400" dirty="0">
              <a:cs typeface="Times New Roman" charset="0"/>
            </a:endParaRPr>
          </a:p>
          <a:p>
            <a:pPr marL="420624" indent="-384048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cs typeface="Times New Roman" charset="0"/>
              </a:rPr>
              <a:t>by </a:t>
            </a:r>
            <a:r>
              <a:rPr lang="en-US" sz="2400" dirty="0">
                <a:cs typeface="Times New Roman" charset="0"/>
              </a:rPr>
              <a:t>glorifying the gods, they were </a:t>
            </a:r>
            <a:r>
              <a:rPr lang="en-US" sz="2400" dirty="0" smtClean="0">
                <a:cs typeface="Times New Roman" charset="0"/>
              </a:rPr>
              <a:t>glorifying themselves</a:t>
            </a:r>
          </a:p>
          <a:p>
            <a:pPr marL="420624" indent="-38404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sz="2400" dirty="0">
              <a:cs typeface="Times New Roman" charset="0"/>
            </a:endParaRPr>
          </a:p>
          <a:p>
            <a:pPr marL="420624" indent="-384048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cs typeface="Times New Roman" charset="0"/>
              </a:rPr>
              <a:t>subjects </a:t>
            </a:r>
            <a:r>
              <a:rPr lang="en-US" sz="2400" dirty="0">
                <a:cs typeface="Times New Roman" charset="0"/>
              </a:rPr>
              <a:t>were </a:t>
            </a:r>
            <a:r>
              <a:rPr lang="en-US" sz="2400" dirty="0" smtClean="0">
                <a:cs typeface="Times New Roman" charset="0"/>
              </a:rPr>
              <a:t>idealized</a:t>
            </a:r>
          </a:p>
          <a:p>
            <a:pPr marL="420624" indent="-38404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sz="2400" dirty="0">
              <a:cs typeface="Times New Roman" charset="0"/>
            </a:endParaRPr>
          </a:p>
          <a:p>
            <a:pPr marL="420624" indent="-384048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cs typeface="Times New Roman" charset="0"/>
              </a:rPr>
              <a:t>represented </a:t>
            </a:r>
            <a:r>
              <a:rPr lang="en-US" sz="2400" dirty="0">
                <a:cs typeface="Times New Roman" charset="0"/>
              </a:rPr>
              <a:t>the traits admired by the Greeks: </a:t>
            </a:r>
            <a:r>
              <a:rPr lang="en-US" sz="2400" dirty="0" smtClean="0">
                <a:cs typeface="Times New Roman" charset="0"/>
              </a:rPr>
              <a:t>strength</a:t>
            </a:r>
            <a:r>
              <a:rPr lang="en-US" sz="2400" dirty="0">
                <a:cs typeface="Times New Roman" charset="0"/>
              </a:rPr>
              <a:t>, intelligence, pride, grace, and </a:t>
            </a:r>
            <a:r>
              <a:rPr lang="en-US" sz="2400" dirty="0" smtClean="0">
                <a:cs typeface="Times New Roman" charset="0"/>
              </a:rPr>
              <a:t>courage</a:t>
            </a:r>
            <a:endParaRPr lang="en-US" sz="2400" dirty="0">
              <a:cs typeface="Times New Roman" charset="0"/>
            </a:endParaRPr>
          </a:p>
          <a:p>
            <a:pPr marL="420624" indent="-384048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sz="2800" dirty="0"/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3733800" y="1371600"/>
            <a:ext cx="13446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charset="0"/>
              <a:buChar char="○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400" b="1">
                <a:solidFill>
                  <a:srgbClr val="00B0F0"/>
                </a:solidFill>
                <a:latin typeface="Times New Roman" pitchFamily="18" charset="0"/>
                <a:cs typeface="Arial" charset="0"/>
              </a:rPr>
              <a:t>One</a:t>
            </a:r>
            <a:r>
              <a:rPr lang="en-US" altLang="en-US" sz="4400">
                <a:solidFill>
                  <a:srgbClr val="00B0F0"/>
                </a:solidFill>
                <a:latin typeface="Times New Roman" pitchFamily="18" charset="0"/>
                <a:cs typeface="Arial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250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772400" cy="1143000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4400"/>
              <a:t>Two</a:t>
            </a:r>
            <a:r>
              <a:rPr sz="2400"/>
              <a:t>: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371600"/>
            <a:ext cx="8229600" cy="3962400"/>
          </a:xfrm>
        </p:spPr>
        <p:txBody>
          <a:bodyPr anchor="t"/>
          <a:lstStyle/>
          <a:p>
            <a:pPr algn="l" eaLnBrk="1" hangingPunct="1">
              <a:buFont typeface="Wingdings" pitchFamily="2" charset="2"/>
              <a:buChar char="Ø"/>
            </a:pPr>
            <a:r>
              <a:rPr lang="en-US" altLang="en-US" sz="2400" smtClean="0">
                <a:cs typeface="Times New Roman" pitchFamily="18" charset="0"/>
              </a:rPr>
              <a:t>  art symbolized the peoples’ pride in their city-states	</a:t>
            </a:r>
          </a:p>
          <a:p>
            <a:pPr algn="l" eaLnBrk="1" hangingPunct="1"/>
            <a:endParaRPr lang="en-US" altLang="en-US" sz="2400" smtClean="0">
              <a:cs typeface="Times New Roman" pitchFamily="18" charset="0"/>
            </a:endParaRPr>
          </a:p>
          <a:p>
            <a:pPr algn="l" eaLnBrk="1" hangingPunct="1">
              <a:buFont typeface="Wingdings" pitchFamily="2" charset="2"/>
              <a:buChar char="Ø"/>
            </a:pPr>
            <a:r>
              <a:rPr lang="en-US" altLang="en-US" sz="2400" smtClean="0">
                <a:cs typeface="Times New Roman" pitchFamily="18" charset="0"/>
              </a:rPr>
              <a:t>  they were honoring their gods, eg., Athena for giving them life &amp; good fortune </a:t>
            </a:r>
          </a:p>
          <a:p>
            <a:pPr algn="l" eaLnBrk="1" hangingPunct="1"/>
            <a:endParaRPr lang="en-US" altLang="en-US" sz="2400" smtClean="0">
              <a:cs typeface="Times New Roman" pitchFamily="18" charset="0"/>
            </a:endParaRPr>
          </a:p>
          <a:p>
            <a:pPr algn="l" eaLnBrk="1" hangingPunct="1">
              <a:buFont typeface="Wingdings" pitchFamily="2" charset="2"/>
              <a:buChar char="Ø"/>
            </a:pPr>
            <a:r>
              <a:rPr lang="en-US" altLang="en-US" sz="2400" smtClean="0">
                <a:cs typeface="Times New Roman" pitchFamily="18" charset="0"/>
              </a:rPr>
              <a:t>  by building the Parthenon as a shrine for Athena they were showing their love for their city and their hope &amp; wishes for continuing good fortune</a:t>
            </a:r>
          </a:p>
          <a:p>
            <a:pPr algn="l" eaLnBrk="1" hangingPunct="1"/>
            <a:r>
              <a:rPr lang="en-US" altLang="en-US" sz="2400" smtClean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54274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143000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4400"/>
              <a:t>Three</a:t>
            </a:r>
            <a:r>
              <a:rPr sz="2400"/>
              <a:t>: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981200"/>
            <a:ext cx="7772400" cy="2895600"/>
          </a:xfrm>
        </p:spPr>
        <p:txBody>
          <a:bodyPr anchor="t"/>
          <a:lstStyle/>
          <a:p>
            <a:pPr algn="l" eaLnBrk="1" hangingPunct="1">
              <a:buFont typeface="Wingdings" pitchFamily="2" charset="2"/>
              <a:buChar char="Ø"/>
            </a:pPr>
            <a:r>
              <a:rPr lang="en-US" altLang="en-US" sz="2400" smtClean="0"/>
              <a:t>  all Greek art expressed Greek ideals of harmony, balance, order, and moderation</a:t>
            </a:r>
          </a:p>
          <a:p>
            <a:pPr algn="l" eaLnBrk="1" hangingPunct="1">
              <a:buFont typeface="Courier New" pitchFamily="49" charset="0"/>
              <a:buChar char="o"/>
            </a:pPr>
            <a:endParaRPr lang="en-US" altLang="en-US" sz="2400" smtClean="0"/>
          </a:p>
          <a:p>
            <a:pPr algn="l" eaLnBrk="1" hangingPunct="1">
              <a:buFont typeface="Courier New" pitchFamily="49" charset="0"/>
              <a:buChar char="o"/>
            </a:pPr>
            <a:endParaRPr lang="en-US" altLang="en-US" sz="2400" smtClean="0"/>
          </a:p>
          <a:p>
            <a:pPr algn="l" eaLnBrk="1" hangingPunct="1">
              <a:buFont typeface="Wingdings" pitchFamily="2" charset="2"/>
              <a:buChar char="Ø"/>
            </a:pPr>
            <a:r>
              <a:rPr lang="en-US" altLang="en-US" sz="2400" smtClean="0"/>
              <a:t>  ideals emphasized by the Greeks in their day-to-day lives</a:t>
            </a:r>
          </a:p>
          <a:p>
            <a:pPr eaLnBrk="1" hangingPunct="1"/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243820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143000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4400"/>
              <a:t>Four</a:t>
            </a:r>
            <a:r>
              <a:rPr sz="2400"/>
              <a:t>: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828800"/>
            <a:ext cx="8382000" cy="3733800"/>
          </a:xfrm>
        </p:spPr>
        <p:txBody>
          <a:bodyPr/>
          <a:lstStyle/>
          <a:p>
            <a:pPr algn="l" eaLnBrk="1" hangingPunct="1">
              <a:buFont typeface="Wingdings" pitchFamily="2" charset="2"/>
              <a:buChar char="Ø"/>
            </a:pPr>
            <a:r>
              <a:rPr lang="en-US" altLang="en-US" sz="2400" smtClean="0">
                <a:cs typeface="Times New Roman" pitchFamily="18" charset="0"/>
              </a:rPr>
              <a:t>  Greeks also believed in combining beauty with usefulness </a:t>
            </a:r>
            <a:r>
              <a:rPr lang="en-US" altLang="en-US" sz="2400" smtClean="0">
                <a:cs typeface="Times New Roman" pitchFamily="18" charset="0"/>
                <a:sym typeface="Wingdings" pitchFamily="2" charset="2"/>
              </a:rPr>
              <a:t></a:t>
            </a:r>
            <a:r>
              <a:rPr lang="en-US" altLang="en-US" sz="2400" smtClean="0">
                <a:cs typeface="Times New Roman" pitchFamily="18" charset="0"/>
              </a:rPr>
              <a:t> </a:t>
            </a:r>
            <a:r>
              <a:rPr lang="en-US" altLang="en-US" sz="2400" b="1" u="sng" smtClean="0">
                <a:cs typeface="Times New Roman" pitchFamily="18" charset="0"/>
              </a:rPr>
              <a:t>form &amp; function </a:t>
            </a:r>
          </a:p>
          <a:p>
            <a:pPr algn="l" eaLnBrk="1" hangingPunct="1"/>
            <a:endParaRPr lang="en-US" altLang="en-US" sz="2400" smtClean="0">
              <a:cs typeface="Times New Roman" pitchFamily="18" charset="0"/>
            </a:endParaRPr>
          </a:p>
          <a:p>
            <a:pPr algn="l" eaLnBrk="1" hangingPunct="1">
              <a:buFont typeface="Wingdings" pitchFamily="2" charset="2"/>
              <a:buChar char="Ø"/>
            </a:pPr>
            <a:r>
              <a:rPr lang="en-US" altLang="en-US" sz="2400" smtClean="0">
                <a:cs typeface="Times New Roman" pitchFamily="18" charset="0"/>
              </a:rPr>
              <a:t>  believed that the useful, the beautiful, the good were all closely bound together</a:t>
            </a:r>
          </a:p>
          <a:p>
            <a:pPr algn="l" eaLnBrk="1" hangingPunct="1"/>
            <a:endParaRPr lang="en-US" altLang="en-US" sz="2400" smtClean="0">
              <a:cs typeface="Times New Roman" pitchFamily="18" charset="0"/>
            </a:endParaRPr>
          </a:p>
          <a:p>
            <a:pPr algn="l" eaLnBrk="1" hangingPunct="1">
              <a:buFont typeface="Wingdings" pitchFamily="2" charset="2"/>
              <a:buChar char="Ø"/>
            </a:pPr>
            <a:r>
              <a:rPr lang="en-US" altLang="en-US" sz="2400" smtClean="0">
                <a:cs typeface="Times New Roman" pitchFamily="18" charset="0"/>
              </a:rPr>
              <a:t>  wanted their art and even their furniture &amp; their utensils to be both serviceable and beautiful</a:t>
            </a:r>
          </a:p>
          <a:p>
            <a:pPr eaLnBrk="1" hangingPunct="1"/>
            <a:r>
              <a:rPr lang="en-US" altLang="en-US" smtClean="0">
                <a:cs typeface="Times New Roman" pitchFamily="18" charset="0"/>
              </a:rPr>
              <a:t> 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3559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8877300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077913" y="6005513"/>
            <a:ext cx="69992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charset="0"/>
              <a:buChar char="○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1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Doric                                                         Ionic                                        Corinthian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3348038" y="-14288"/>
            <a:ext cx="2627312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charset="0"/>
              <a:buChar char="○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1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Greek Architectural Orders</a:t>
            </a:r>
          </a:p>
        </p:txBody>
      </p:sp>
    </p:spTree>
    <p:extLst>
      <p:ext uri="{BB962C8B-B14F-4D97-AF65-F5344CB8AC3E}">
        <p14:creationId xmlns:p14="http://schemas.microsoft.com/office/powerpoint/2010/main" val="367993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050" descr="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533400"/>
            <a:ext cx="8345487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61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026" descr="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457200"/>
            <a:ext cx="81915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07"/>
          <p:cNvPicPr>
            <a:picLocks noChangeAspect="1" noChangeArrowheads="1"/>
          </p:cNvPicPr>
          <p:nvPr/>
        </p:nvPicPr>
        <p:blipFill>
          <a:blip r:embed="rId3">
            <a:lum bright="20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381000"/>
            <a:ext cx="8850313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24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lifeedited.zippykid.netdna-cdn.com/wp-content/uploads/2013/02/providence-arcade-faca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3688"/>
            <a:ext cx="8534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138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F:\Early World History\Greece\Greek Art and Philosophy\lincoln memorial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762000"/>
            <a:ext cx="7429500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TextBox 2"/>
          <p:cNvSpPr txBox="1">
            <a:spLocks noChangeArrowheads="1"/>
          </p:cNvSpPr>
          <p:nvPr/>
        </p:nvSpPr>
        <p:spPr bwMode="auto">
          <a:xfrm>
            <a:off x="2133600" y="5638800"/>
            <a:ext cx="487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charset="0"/>
              <a:buChar char="○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Lincoln Memorial, Washington, D.C.</a:t>
            </a:r>
          </a:p>
        </p:txBody>
      </p:sp>
    </p:spTree>
    <p:extLst>
      <p:ext uri="{BB962C8B-B14F-4D97-AF65-F5344CB8AC3E}">
        <p14:creationId xmlns:p14="http://schemas.microsoft.com/office/powerpoint/2010/main" val="57941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4"/>
          <p:cNvSpPr txBox="1">
            <a:spLocks noChangeArrowheads="1"/>
          </p:cNvSpPr>
          <p:nvPr/>
        </p:nvSpPr>
        <p:spPr bwMode="auto">
          <a:xfrm>
            <a:off x="1905000" y="5438775"/>
            <a:ext cx="1438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charset="0"/>
              <a:buChar char="○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1">
                <a:solidFill>
                  <a:prstClr val="white"/>
                </a:solidFill>
                <a:latin typeface="Times New Roman" pitchFamily="18" charset="0"/>
                <a:cs typeface="Arial" charset="0"/>
              </a:rPr>
              <a:t>Black-Figured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1">
                <a:solidFill>
                  <a:prstClr val="white"/>
                </a:solidFill>
                <a:latin typeface="Times New Roman" pitchFamily="18" charset="0"/>
                <a:cs typeface="Arial" charset="0"/>
              </a:rPr>
              <a:t>Vase</a:t>
            </a:r>
          </a:p>
        </p:txBody>
      </p:sp>
      <p:sp>
        <p:nvSpPr>
          <p:cNvPr id="75779" name="Text Box 5"/>
          <p:cNvSpPr txBox="1">
            <a:spLocks noChangeArrowheads="1"/>
          </p:cNvSpPr>
          <p:nvPr/>
        </p:nvSpPr>
        <p:spPr bwMode="auto">
          <a:xfrm>
            <a:off x="6172200" y="5867400"/>
            <a:ext cx="12906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charset="0"/>
              <a:buChar char="○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1">
                <a:solidFill>
                  <a:prstClr val="white"/>
                </a:solidFill>
                <a:latin typeface="Times New Roman" pitchFamily="18" charset="0"/>
                <a:cs typeface="Arial" charset="0"/>
              </a:rPr>
              <a:t>Red-Figured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 b="1">
                <a:solidFill>
                  <a:prstClr val="white"/>
                </a:solidFill>
                <a:latin typeface="Times New Roman" pitchFamily="18" charset="0"/>
                <a:cs typeface="Arial" charset="0"/>
              </a:rPr>
              <a:t>Vase</a:t>
            </a:r>
          </a:p>
        </p:txBody>
      </p:sp>
      <p:pic>
        <p:nvPicPr>
          <p:cNvPr id="75780" name="Picture 2" descr="http://media-2.web.britannica.com/eb-media/98/121398-050-71233B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4191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4" descr="http://www.metmuseum.org/toah/images/hb/hb_56.171.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43000"/>
            <a:ext cx="3200400" cy="4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2" name="TextBox 8"/>
          <p:cNvSpPr txBox="1">
            <a:spLocks noChangeArrowheads="1"/>
          </p:cNvSpPr>
          <p:nvPr/>
        </p:nvSpPr>
        <p:spPr bwMode="auto">
          <a:xfrm>
            <a:off x="2743200" y="192088"/>
            <a:ext cx="3352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Arial" charset="0"/>
              <a:buChar char="○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600" b="1">
                <a:solidFill>
                  <a:srgbClr val="CCECFF"/>
                </a:solidFill>
                <a:cs typeface="Arial" charset="0"/>
              </a:rPr>
              <a:t>Amphoras</a:t>
            </a:r>
          </a:p>
        </p:txBody>
      </p:sp>
    </p:spTree>
    <p:extLst>
      <p:ext uri="{BB962C8B-B14F-4D97-AF65-F5344CB8AC3E}">
        <p14:creationId xmlns:p14="http://schemas.microsoft.com/office/powerpoint/2010/main" val="345778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2" name="Object 3"/>
          <p:cNvGraphicFramePr>
            <a:graphicFrameLocks noChangeAspect="1"/>
          </p:cNvGraphicFramePr>
          <p:nvPr/>
        </p:nvGraphicFramePr>
        <p:xfrm>
          <a:off x="990600" y="450850"/>
          <a:ext cx="7096125" cy="594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hoto Editor Photo" r:id="rId3" imgW="6419048" imgH="5380952" progId="MSPhotoEd.3">
                  <p:embed/>
                </p:oleObj>
              </mc:Choice>
              <mc:Fallback>
                <p:oleObj name="Photo Editor Photo" r:id="rId3" imgW="6419048" imgH="53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50850"/>
                        <a:ext cx="7096125" cy="594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451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152400"/>
            <a:ext cx="4324350" cy="655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61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200</Words>
  <Application>Microsoft Office PowerPoint</Application>
  <PresentationFormat>On-screen Show (4:3)</PresentationFormat>
  <Paragraphs>47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3_Technic</vt:lpstr>
      <vt:lpstr>Default Design</vt:lpstr>
      <vt:lpstr>Microsoft Photo Editor 3.0 Photo</vt:lpstr>
      <vt:lpstr>The Nature of Greek Art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Four characteristics that defined their style </vt:lpstr>
      <vt:lpstr>Two:</vt:lpstr>
      <vt:lpstr>Three:</vt:lpstr>
      <vt:lpstr>Four:</vt:lpstr>
    </vt:vector>
  </TitlesOfParts>
  <Company>Lincoln School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Nature of Greek Art </dc:title>
  <dc:creator>Frank Yip</dc:creator>
  <cp:lastModifiedBy>Frank Yip</cp:lastModifiedBy>
  <cp:revision>1</cp:revision>
  <dcterms:created xsi:type="dcterms:W3CDTF">2015-09-23T11:35:22Z</dcterms:created>
  <dcterms:modified xsi:type="dcterms:W3CDTF">2015-09-23T11:37:22Z</dcterms:modified>
</cp:coreProperties>
</file>