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973A106-228E-4FF6-A1BD-72B865E0D077}"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E3FA5-6F8F-4F77-8E12-6D1200C2409F}" type="slidenum">
              <a:rPr lang="en-US" smtClean="0"/>
              <a:t>‹#›</a:t>
            </a:fld>
            <a:endParaRPr lang="en-US"/>
          </a:p>
        </p:txBody>
      </p:sp>
    </p:spTree>
    <p:extLst>
      <p:ext uri="{BB962C8B-B14F-4D97-AF65-F5344CB8AC3E}">
        <p14:creationId xmlns:p14="http://schemas.microsoft.com/office/powerpoint/2010/main" val="3829399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A106-228E-4FF6-A1BD-72B865E0D077}"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E3FA5-6F8F-4F77-8E12-6D1200C2409F}" type="slidenum">
              <a:rPr lang="en-US" smtClean="0"/>
              <a:t>‹#›</a:t>
            </a:fld>
            <a:endParaRPr lang="en-US"/>
          </a:p>
        </p:txBody>
      </p:sp>
    </p:spTree>
    <p:extLst>
      <p:ext uri="{BB962C8B-B14F-4D97-AF65-F5344CB8AC3E}">
        <p14:creationId xmlns:p14="http://schemas.microsoft.com/office/powerpoint/2010/main" val="1659822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A106-228E-4FF6-A1BD-72B865E0D077}"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E3FA5-6F8F-4F77-8E12-6D1200C2409F}" type="slidenum">
              <a:rPr lang="en-US" smtClean="0"/>
              <a:t>‹#›</a:t>
            </a:fld>
            <a:endParaRPr lang="en-US"/>
          </a:p>
        </p:txBody>
      </p:sp>
    </p:spTree>
    <p:extLst>
      <p:ext uri="{BB962C8B-B14F-4D97-AF65-F5344CB8AC3E}">
        <p14:creationId xmlns:p14="http://schemas.microsoft.com/office/powerpoint/2010/main" val="27400712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973A106-228E-4FF6-A1BD-72B865E0D077}"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E3FA5-6F8F-4F77-8E12-6D1200C2409F}" type="slidenum">
              <a:rPr lang="en-US" smtClean="0"/>
              <a:t>‹#›</a:t>
            </a:fld>
            <a:endParaRPr lang="en-US"/>
          </a:p>
        </p:txBody>
      </p:sp>
    </p:spTree>
    <p:extLst>
      <p:ext uri="{BB962C8B-B14F-4D97-AF65-F5344CB8AC3E}">
        <p14:creationId xmlns:p14="http://schemas.microsoft.com/office/powerpoint/2010/main" val="2691188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73A106-228E-4FF6-A1BD-72B865E0D077}" type="datetimeFigureOut">
              <a:rPr lang="en-US" smtClean="0"/>
              <a:t>2/12/2014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BE3FA5-6F8F-4F77-8E12-6D1200C2409F}" type="slidenum">
              <a:rPr lang="en-US" smtClean="0"/>
              <a:t>‹#›</a:t>
            </a:fld>
            <a:endParaRPr lang="en-US"/>
          </a:p>
        </p:txBody>
      </p:sp>
    </p:spTree>
    <p:extLst>
      <p:ext uri="{BB962C8B-B14F-4D97-AF65-F5344CB8AC3E}">
        <p14:creationId xmlns:p14="http://schemas.microsoft.com/office/powerpoint/2010/main" val="1525466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973A106-228E-4FF6-A1BD-72B865E0D077}"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E3FA5-6F8F-4F77-8E12-6D1200C2409F}" type="slidenum">
              <a:rPr lang="en-US" smtClean="0"/>
              <a:t>‹#›</a:t>
            </a:fld>
            <a:endParaRPr lang="en-US"/>
          </a:p>
        </p:txBody>
      </p:sp>
    </p:spTree>
    <p:extLst>
      <p:ext uri="{BB962C8B-B14F-4D97-AF65-F5344CB8AC3E}">
        <p14:creationId xmlns:p14="http://schemas.microsoft.com/office/powerpoint/2010/main" val="3451426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973A106-228E-4FF6-A1BD-72B865E0D077}" type="datetimeFigureOut">
              <a:rPr lang="en-US" smtClean="0"/>
              <a:t>2/12/2014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BE3FA5-6F8F-4F77-8E12-6D1200C2409F}" type="slidenum">
              <a:rPr lang="en-US" smtClean="0"/>
              <a:t>‹#›</a:t>
            </a:fld>
            <a:endParaRPr lang="en-US"/>
          </a:p>
        </p:txBody>
      </p:sp>
    </p:spTree>
    <p:extLst>
      <p:ext uri="{BB962C8B-B14F-4D97-AF65-F5344CB8AC3E}">
        <p14:creationId xmlns:p14="http://schemas.microsoft.com/office/powerpoint/2010/main" val="2654996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73A106-228E-4FF6-A1BD-72B865E0D077}" type="datetimeFigureOut">
              <a:rPr lang="en-US" smtClean="0"/>
              <a:t>2/12/2014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BE3FA5-6F8F-4F77-8E12-6D1200C2409F}" type="slidenum">
              <a:rPr lang="en-US" smtClean="0"/>
              <a:t>‹#›</a:t>
            </a:fld>
            <a:endParaRPr lang="en-US"/>
          </a:p>
        </p:txBody>
      </p:sp>
    </p:spTree>
    <p:extLst>
      <p:ext uri="{BB962C8B-B14F-4D97-AF65-F5344CB8AC3E}">
        <p14:creationId xmlns:p14="http://schemas.microsoft.com/office/powerpoint/2010/main" val="1379927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73A106-228E-4FF6-A1BD-72B865E0D077}" type="datetimeFigureOut">
              <a:rPr lang="en-US" smtClean="0"/>
              <a:t>2/12/2014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BE3FA5-6F8F-4F77-8E12-6D1200C2409F}" type="slidenum">
              <a:rPr lang="en-US" smtClean="0"/>
              <a:t>‹#›</a:t>
            </a:fld>
            <a:endParaRPr lang="en-US"/>
          </a:p>
        </p:txBody>
      </p:sp>
    </p:spTree>
    <p:extLst>
      <p:ext uri="{BB962C8B-B14F-4D97-AF65-F5344CB8AC3E}">
        <p14:creationId xmlns:p14="http://schemas.microsoft.com/office/powerpoint/2010/main" val="763402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3A106-228E-4FF6-A1BD-72B865E0D077}"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E3FA5-6F8F-4F77-8E12-6D1200C2409F}" type="slidenum">
              <a:rPr lang="en-US" smtClean="0"/>
              <a:t>‹#›</a:t>
            </a:fld>
            <a:endParaRPr lang="en-US"/>
          </a:p>
        </p:txBody>
      </p:sp>
    </p:spTree>
    <p:extLst>
      <p:ext uri="{BB962C8B-B14F-4D97-AF65-F5344CB8AC3E}">
        <p14:creationId xmlns:p14="http://schemas.microsoft.com/office/powerpoint/2010/main" val="6702417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973A106-228E-4FF6-A1BD-72B865E0D077}" type="datetimeFigureOut">
              <a:rPr lang="en-US" smtClean="0"/>
              <a:t>2/12/2014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BE3FA5-6F8F-4F77-8E12-6D1200C2409F}" type="slidenum">
              <a:rPr lang="en-US" smtClean="0"/>
              <a:t>‹#›</a:t>
            </a:fld>
            <a:endParaRPr lang="en-US"/>
          </a:p>
        </p:txBody>
      </p:sp>
    </p:spTree>
    <p:extLst>
      <p:ext uri="{BB962C8B-B14F-4D97-AF65-F5344CB8AC3E}">
        <p14:creationId xmlns:p14="http://schemas.microsoft.com/office/powerpoint/2010/main" val="21796069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73A106-228E-4FF6-A1BD-72B865E0D077}" type="datetimeFigureOut">
              <a:rPr lang="en-US" smtClean="0"/>
              <a:t>2/12/2014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BE3FA5-6F8F-4F77-8E12-6D1200C2409F}" type="slidenum">
              <a:rPr lang="en-US" smtClean="0"/>
              <a:t>‹#›</a:t>
            </a:fld>
            <a:endParaRPr lang="en-US"/>
          </a:p>
        </p:txBody>
      </p:sp>
    </p:spTree>
    <p:extLst>
      <p:ext uri="{BB962C8B-B14F-4D97-AF65-F5344CB8AC3E}">
        <p14:creationId xmlns:p14="http://schemas.microsoft.com/office/powerpoint/2010/main" val="4278081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1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3"/>
          <p:cNvSpPr txBox="1">
            <a:spLocks noChangeArrowheads="1"/>
          </p:cNvSpPr>
          <p:nvPr/>
        </p:nvSpPr>
        <p:spPr bwMode="auto">
          <a:xfrm>
            <a:off x="1066800" y="457200"/>
            <a:ext cx="6934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a:latin typeface="Times New Roman" pitchFamily="18" charset="0"/>
                <a:cs typeface="Times New Roman" pitchFamily="18" charset="0"/>
              </a:rPr>
              <a:t>U.S. Wars in Afghanistan &amp; Iraq</a:t>
            </a:r>
          </a:p>
        </p:txBody>
      </p:sp>
      <p:pic>
        <p:nvPicPr>
          <p:cNvPr id="13314" name="Picture 2" descr="http://images.google.co.uk/url?source=imgres&amp;ct=img&amp;q=http://cursor.org/stories/khanaqa1.jpg&amp;usg=AFQjCNFWfoK6oMgUPTSS0uTZmFzARYBw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629150"/>
            <a:ext cx="30480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http://images.google.co.uk/url?source=imgres&amp;ct=img&amp;q=http://mybookaddictionandmore.files.wordpress.com/2009/09/aaafirefighters-flag-2-320.jpg&amp;usg=AFQjCNHWC8S3Pwt0RKN3qz5ZyMVoOAsk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2092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Box 7"/>
          <p:cNvSpPr txBox="1">
            <a:spLocks noChangeArrowheads="1"/>
          </p:cNvSpPr>
          <p:nvPr/>
        </p:nvSpPr>
        <p:spPr bwMode="auto">
          <a:xfrm>
            <a:off x="2819400" y="1371600"/>
            <a:ext cx="5715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September 11, 2001 – U.S. is attacked by al-Qaeda</a:t>
            </a:r>
          </a:p>
          <a:p>
            <a:pPr eaLnBrk="1" hangingPunct="1">
              <a:buFontTx/>
              <a:buChar char="-"/>
            </a:pPr>
            <a:r>
              <a:rPr lang="en-US" sz="2400" b="1">
                <a:latin typeface="Times New Roman" pitchFamily="18" charset="0"/>
                <a:cs typeface="Times New Roman" pitchFamily="18" charset="0"/>
              </a:rPr>
              <a:t> almost 3,000 Americans are killed in NYC, the Pentagon, and in Pennsylvania</a:t>
            </a:r>
          </a:p>
        </p:txBody>
      </p:sp>
      <p:sp>
        <p:nvSpPr>
          <p:cNvPr id="9" name="TextBox 8"/>
          <p:cNvSpPr txBox="1">
            <a:spLocks noChangeArrowheads="1"/>
          </p:cNvSpPr>
          <p:nvPr/>
        </p:nvSpPr>
        <p:spPr bwMode="auto">
          <a:xfrm>
            <a:off x="2438400" y="3429000"/>
            <a:ext cx="6248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“Today, our nation saw evil, the very worst of human nature…”</a:t>
            </a:r>
          </a:p>
          <a:p>
            <a:pPr eaLnBrk="1" hangingPunct="1"/>
            <a:r>
              <a:rPr lang="en-US">
                <a:latin typeface="Times New Roman" pitchFamily="18" charset="0"/>
                <a:cs typeface="Times New Roman" pitchFamily="18" charset="0"/>
              </a:rPr>
              <a:t>- George W. Bush, September 11, 2001</a:t>
            </a:r>
          </a:p>
        </p:txBody>
      </p:sp>
      <p:sp>
        <p:nvSpPr>
          <p:cNvPr id="10" name="TextBox 9"/>
          <p:cNvSpPr txBox="1">
            <a:spLocks noChangeArrowheads="1"/>
          </p:cNvSpPr>
          <p:nvPr/>
        </p:nvSpPr>
        <p:spPr bwMode="auto">
          <a:xfrm>
            <a:off x="304800" y="4572000"/>
            <a:ext cx="54864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Times New Roman" pitchFamily="18" charset="0"/>
                <a:cs typeface="Times New Roman" pitchFamily="18" charset="0"/>
              </a:rPr>
              <a:t>“I will not forget the wound to our country and those who inflicted it. I will not yield, I will not rest, I will not relent in waging this struggle for freedom and security for the American people…”</a:t>
            </a:r>
          </a:p>
          <a:p>
            <a:pPr eaLnBrk="1" hangingPunct="1"/>
            <a:r>
              <a:rPr lang="en-US">
                <a:latin typeface="Times New Roman" pitchFamily="18" charset="0"/>
                <a:cs typeface="Times New Roman" pitchFamily="18" charset="0"/>
              </a:rPr>
              <a:t>- George W. Bush, September 20, 2001</a:t>
            </a:r>
          </a:p>
          <a:p>
            <a:pPr eaLnBrk="1" hangingPunct="1"/>
            <a:endParaRPr lang="en-US">
              <a:latin typeface="Calibri" pitchFamily="34" charset="0"/>
            </a:endParaRPr>
          </a:p>
        </p:txBody>
      </p:sp>
      <p:sp>
        <p:nvSpPr>
          <p:cNvPr id="11" name="TextBox 10"/>
          <p:cNvSpPr txBox="1">
            <a:spLocks noChangeArrowheads="1"/>
          </p:cNvSpPr>
          <p:nvPr/>
        </p:nvSpPr>
        <p:spPr bwMode="auto">
          <a:xfrm>
            <a:off x="304800" y="6019800"/>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And so it begins…</a:t>
            </a:r>
          </a:p>
        </p:txBody>
      </p:sp>
    </p:spTree>
    <p:extLst>
      <p:ext uri="{BB962C8B-B14F-4D97-AF65-F5344CB8AC3E}">
        <p14:creationId xmlns:p14="http://schemas.microsoft.com/office/powerpoint/2010/main" val="4530458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nodeType="clickEffect">
                                  <p:stCondLst>
                                    <p:cond delay="0"/>
                                  </p:stCondLst>
                                  <p:childTnLst>
                                    <p:set>
                                      <p:cBhvr>
                                        <p:cTn id="26" dur="1" fill="hold">
                                          <p:stCondLst>
                                            <p:cond delay="0"/>
                                          </p:stCondLst>
                                        </p:cTn>
                                        <p:tgtEl>
                                          <p:spTgt spid="13314"/>
                                        </p:tgtEl>
                                        <p:attrNameLst>
                                          <p:attrName>style.visibility</p:attrName>
                                        </p:attrNameLst>
                                      </p:cBhvr>
                                      <p:to>
                                        <p:strVal val="visible"/>
                                      </p:to>
                                    </p:set>
                                    <p:animEffect transition="in" filter="blinds(horizontal)">
                                      <p:cBhvr>
                                        <p:cTn id="2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371600" y="3048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Withdrawal of the Soviet Union</a:t>
            </a:r>
          </a:p>
        </p:txBody>
      </p:sp>
      <p:sp>
        <p:nvSpPr>
          <p:cNvPr id="22533" name="Text Box 5"/>
          <p:cNvSpPr txBox="1">
            <a:spLocks noChangeArrowheads="1"/>
          </p:cNvSpPr>
          <p:nvPr/>
        </p:nvSpPr>
        <p:spPr bwMode="auto">
          <a:xfrm>
            <a:off x="228600" y="914400"/>
            <a:ext cx="54102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1989 – Soviet Union leaves Afghanistan after terrible losses</a:t>
            </a:r>
          </a:p>
          <a:p>
            <a:pPr eaLnBrk="1" hangingPunct="1">
              <a:spcBef>
                <a:spcPct val="50000"/>
              </a:spcBef>
              <a:buFontTx/>
              <a:buChar char="-"/>
            </a:pPr>
            <a:r>
              <a:rPr lang="en-US" sz="2400" b="1">
                <a:latin typeface="Times New Roman" pitchFamily="18" charset="0"/>
              </a:rPr>
              <a:t> est. 15,000 Soviet deaths</a:t>
            </a:r>
          </a:p>
          <a:p>
            <a:pPr eaLnBrk="1" hangingPunct="1">
              <a:spcBef>
                <a:spcPct val="50000"/>
              </a:spcBef>
              <a:buFontTx/>
              <a:buChar char="-"/>
            </a:pPr>
            <a:r>
              <a:rPr lang="en-US" sz="2400" b="1">
                <a:latin typeface="Times New Roman" pitchFamily="18" charset="0"/>
              </a:rPr>
              <a:t> est. 400,000 wounded, injured, or sick</a:t>
            </a:r>
          </a:p>
          <a:p>
            <a:pPr eaLnBrk="1" hangingPunct="1">
              <a:spcBef>
                <a:spcPct val="50000"/>
              </a:spcBef>
              <a:buFontTx/>
              <a:buChar char="-"/>
            </a:pPr>
            <a:r>
              <a:rPr lang="en-US" sz="2400" b="1">
                <a:latin typeface="Times New Roman" pitchFamily="18" charset="0"/>
              </a:rPr>
              <a:t> hundreds of aircraft and vehicles destroyed</a:t>
            </a:r>
          </a:p>
        </p:txBody>
      </p:sp>
      <p:sp>
        <p:nvSpPr>
          <p:cNvPr id="22535" name="Text Box 7"/>
          <p:cNvSpPr txBox="1">
            <a:spLocks noChangeArrowheads="1"/>
          </p:cNvSpPr>
          <p:nvPr/>
        </p:nvSpPr>
        <p:spPr bwMode="auto">
          <a:xfrm>
            <a:off x="3276600" y="3886200"/>
            <a:ext cx="5715000" cy="264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est. 100,000 to 1 million Afghan fighters killed</a:t>
            </a:r>
          </a:p>
          <a:p>
            <a:pPr eaLnBrk="1" hangingPunct="1">
              <a:spcBef>
                <a:spcPct val="50000"/>
              </a:spcBef>
              <a:buFontTx/>
              <a:buChar char="-"/>
            </a:pPr>
            <a:r>
              <a:rPr lang="en-US" sz="2400" b="1">
                <a:latin typeface="Times New Roman" pitchFamily="18" charset="0"/>
              </a:rPr>
              <a:t> 4 million wounded or disabled (mostly civilians)</a:t>
            </a:r>
          </a:p>
          <a:p>
            <a:pPr eaLnBrk="1" hangingPunct="1">
              <a:spcBef>
                <a:spcPct val="50000"/>
              </a:spcBef>
              <a:buFontTx/>
              <a:buChar char="-"/>
            </a:pPr>
            <a:r>
              <a:rPr lang="en-US" sz="2400" b="1">
                <a:latin typeface="Times New Roman" pitchFamily="18" charset="0"/>
              </a:rPr>
              <a:t> half of world’s refugees in 1980s were from Afghanistan</a:t>
            </a:r>
          </a:p>
        </p:txBody>
      </p:sp>
      <p:pic>
        <p:nvPicPr>
          <p:cNvPr id="11269"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143000"/>
            <a:ext cx="3429000" cy="236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76713"/>
            <a:ext cx="2971800" cy="221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64380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3"/>
                                        </p:tgtEl>
                                        <p:attrNameLst>
                                          <p:attrName>style.visibility</p:attrName>
                                        </p:attrNameLst>
                                      </p:cBhvr>
                                      <p:to>
                                        <p:strVal val="visible"/>
                                      </p:to>
                                    </p:set>
                                    <p:animEffect transition="in" filter="blinds(horizontal)">
                                      <p:cBhvr>
                                        <p:cTn id="7" dur="500"/>
                                        <p:tgtEl>
                                          <p:spTgt spid="2253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2537"/>
                                        </p:tgtEl>
                                        <p:attrNameLst>
                                          <p:attrName>style.visibility</p:attrName>
                                        </p:attrNameLst>
                                      </p:cBhvr>
                                      <p:to>
                                        <p:strVal val="visible"/>
                                      </p:to>
                                    </p:set>
                                    <p:animEffect transition="in" filter="blinds(horizontal)">
                                      <p:cBhvr>
                                        <p:cTn id="12" dur="500"/>
                                        <p:tgtEl>
                                          <p:spTgt spid="2253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5"/>
                                        </p:tgtEl>
                                        <p:attrNameLst>
                                          <p:attrName>style.visibility</p:attrName>
                                        </p:attrNameLst>
                                      </p:cBhvr>
                                      <p:to>
                                        <p:strVal val="visible"/>
                                      </p:to>
                                    </p:set>
                                    <p:animEffect transition="in" filter="blinds(horizontal)">
                                      <p:cBhvr>
                                        <p:cTn id="17" dur="500"/>
                                        <p:tgtEl>
                                          <p:spTgt spid="225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3" grpId="0"/>
      <p:bldP spid="2253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4"/>
          <p:cNvSpPr txBox="1">
            <a:spLocks noChangeArrowheads="1"/>
          </p:cNvSpPr>
          <p:nvPr/>
        </p:nvSpPr>
        <p:spPr bwMode="auto">
          <a:xfrm>
            <a:off x="1371600" y="304800"/>
            <a:ext cx="640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Civil War in Afghanistan</a:t>
            </a:r>
          </a:p>
        </p:txBody>
      </p:sp>
      <p:sp>
        <p:nvSpPr>
          <p:cNvPr id="12291" name="Text Box 5"/>
          <p:cNvSpPr txBox="1">
            <a:spLocks noChangeArrowheads="1"/>
          </p:cNvSpPr>
          <p:nvPr/>
        </p:nvSpPr>
        <p:spPr bwMode="auto">
          <a:xfrm>
            <a:off x="304800" y="990600"/>
            <a:ext cx="51816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Mujahideen factions begins fighting each other for control</a:t>
            </a:r>
          </a:p>
          <a:p>
            <a:pPr eaLnBrk="1" hangingPunct="1">
              <a:spcBef>
                <a:spcPct val="50000"/>
              </a:spcBef>
              <a:buFontTx/>
              <a:buChar char="-"/>
            </a:pPr>
            <a:r>
              <a:rPr lang="en-US" sz="2400" b="1">
                <a:latin typeface="Times New Roman" pitchFamily="18" charset="0"/>
              </a:rPr>
              <a:t> Afghanistan is divided into areas controlled by local warlords</a:t>
            </a:r>
          </a:p>
          <a:p>
            <a:pPr eaLnBrk="1" hangingPunct="1">
              <a:spcBef>
                <a:spcPct val="50000"/>
              </a:spcBef>
              <a:buFontTx/>
              <a:buChar char="-"/>
            </a:pPr>
            <a:r>
              <a:rPr lang="en-US" sz="2400" b="1">
                <a:latin typeface="Times New Roman" pitchFamily="18" charset="0"/>
              </a:rPr>
              <a:t> 1992 PDPA is defeated and communist influence in Afghanistan is over</a:t>
            </a:r>
          </a:p>
        </p:txBody>
      </p:sp>
      <p:pic>
        <p:nvPicPr>
          <p:cNvPr id="1229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838200"/>
            <a:ext cx="277177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3733800"/>
            <a:ext cx="24241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Text Box 9"/>
          <p:cNvSpPr txBox="1">
            <a:spLocks noChangeArrowheads="1"/>
          </p:cNvSpPr>
          <p:nvPr/>
        </p:nvSpPr>
        <p:spPr bwMode="auto">
          <a:xfrm>
            <a:off x="304800" y="4114800"/>
            <a:ext cx="5410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b="1"/>
              <a:t> </a:t>
            </a:r>
            <a:r>
              <a:rPr lang="en-US" sz="2400" b="1">
                <a:latin typeface="Times New Roman" pitchFamily="18" charset="0"/>
              </a:rPr>
              <a:t>U.S. abandons Afghanistan after Soviet withdrawal – Pakistani intelligence organization steps in – leans towards more conservative factions</a:t>
            </a:r>
          </a:p>
          <a:p>
            <a:pPr eaLnBrk="1" hangingPunct="1"/>
            <a:endParaRPr lang="en-US" sz="2400" b="1">
              <a:latin typeface="Times New Roman" pitchFamily="18" charset="0"/>
            </a:endParaRPr>
          </a:p>
          <a:p>
            <a:pPr eaLnBrk="1" hangingPunct="1">
              <a:buFontTx/>
              <a:buChar char="-"/>
            </a:pPr>
            <a:r>
              <a:rPr lang="en-US" sz="2400" b="1">
                <a:latin typeface="Times New Roman" pitchFamily="18" charset="0"/>
              </a:rPr>
              <a:t> creation of the Taliban</a:t>
            </a:r>
            <a:endParaRPr lang="en-US" sz="2400">
              <a:latin typeface="Times New Roman" pitchFamily="18" charset="0"/>
            </a:endParaRPr>
          </a:p>
        </p:txBody>
      </p:sp>
    </p:spTree>
    <p:extLst>
      <p:ext uri="{BB962C8B-B14F-4D97-AF65-F5344CB8AC3E}">
        <p14:creationId xmlns:p14="http://schemas.microsoft.com/office/powerpoint/2010/main" val="16100101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linds(horizontal)">
                                      <p:cBhvr>
                                        <p:cTn id="7" dur="500"/>
                                        <p:tgtEl>
                                          <p:spTgt spid="235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61"/>
                                        </p:tgtEl>
                                        <p:attrNameLst>
                                          <p:attrName>style.visibility</p:attrName>
                                        </p:attrNameLst>
                                      </p:cBhvr>
                                      <p:to>
                                        <p:strVal val="visible"/>
                                      </p:to>
                                    </p:set>
                                    <p:animEffect transition="in" filter="blinds(horizontal)">
                                      <p:cBhvr>
                                        <p:cTn id="12" dur="500"/>
                                        <p:tgtEl>
                                          <p:spTgt spid="23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1066800" y="2286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The Taliban</a:t>
            </a:r>
          </a:p>
        </p:txBody>
      </p:sp>
      <p:sp>
        <p:nvSpPr>
          <p:cNvPr id="13315" name="Text Box 5"/>
          <p:cNvSpPr txBox="1">
            <a:spLocks noChangeArrowheads="1"/>
          </p:cNvSpPr>
          <p:nvPr/>
        </p:nvSpPr>
        <p:spPr bwMode="auto">
          <a:xfrm>
            <a:off x="3962400" y="990600"/>
            <a:ext cx="4953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Taliban = the students</a:t>
            </a:r>
          </a:p>
          <a:p>
            <a:pPr eaLnBrk="1" hangingPunct="1">
              <a:spcBef>
                <a:spcPct val="50000"/>
              </a:spcBef>
              <a:buFontTx/>
              <a:buChar char="-"/>
            </a:pPr>
            <a:r>
              <a:rPr lang="en-US" sz="2400" b="1">
                <a:latin typeface="Times New Roman" pitchFamily="18" charset="0"/>
              </a:rPr>
              <a:t> recruits came from madrassahs in Pakistan and Afghanistan and disillusioned mujahideens</a:t>
            </a:r>
          </a:p>
          <a:p>
            <a:pPr eaLnBrk="1" hangingPunct="1">
              <a:spcBef>
                <a:spcPct val="50000"/>
              </a:spcBef>
              <a:buFontTx/>
              <a:buChar char="-"/>
            </a:pPr>
            <a:r>
              <a:rPr lang="en-US" sz="2400" b="1">
                <a:latin typeface="Times New Roman" pitchFamily="18" charset="0"/>
              </a:rPr>
              <a:t> drawn by pure vision of Islam offered by Mullah Muhammed Omar</a:t>
            </a:r>
          </a:p>
          <a:p>
            <a:pPr eaLnBrk="1" hangingPunct="1">
              <a:spcBef>
                <a:spcPct val="50000"/>
              </a:spcBef>
              <a:buFontTx/>
              <a:buChar char="-"/>
            </a:pPr>
            <a:r>
              <a:rPr lang="en-US" sz="2400" b="1">
                <a:latin typeface="Times New Roman" pitchFamily="18" charset="0"/>
              </a:rPr>
              <a:t> railed against corruption, greed, factionalism</a:t>
            </a:r>
          </a:p>
          <a:p>
            <a:pPr eaLnBrk="1" hangingPunct="1">
              <a:spcBef>
                <a:spcPct val="50000"/>
              </a:spcBef>
              <a:buFontTx/>
              <a:buChar char="-"/>
            </a:pPr>
            <a:r>
              <a:rPr lang="en-US" sz="2400" b="1">
                <a:latin typeface="Times New Roman" pitchFamily="18" charset="0"/>
              </a:rPr>
              <a:t> began to capture one city after another and controlled Kabul by 1996 - Mullah Omar declares Islamic Emirate of Afghanistan</a:t>
            </a:r>
          </a:p>
        </p:txBody>
      </p:sp>
      <p:pic>
        <p:nvPicPr>
          <p:cNvPr id="13316"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3505200"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505200"/>
            <a:ext cx="29527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70990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1066800" y="228600"/>
            <a:ext cx="678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The Taliban</a:t>
            </a:r>
          </a:p>
        </p:txBody>
      </p:sp>
      <p:sp>
        <p:nvSpPr>
          <p:cNvPr id="14339" name="Text Box 3"/>
          <p:cNvSpPr txBox="1">
            <a:spLocks noChangeArrowheads="1"/>
          </p:cNvSpPr>
          <p:nvPr/>
        </p:nvSpPr>
        <p:spPr bwMode="auto">
          <a:xfrm>
            <a:off x="228600" y="990600"/>
            <a:ext cx="4343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warlords form opposition to Taliban called Northern Alliance</a:t>
            </a:r>
          </a:p>
          <a:p>
            <a:pPr eaLnBrk="1" hangingPunct="1">
              <a:spcBef>
                <a:spcPct val="50000"/>
              </a:spcBef>
              <a:buFontTx/>
              <a:buChar char="-"/>
            </a:pPr>
            <a:r>
              <a:rPr lang="en-US" sz="2400" b="1">
                <a:latin typeface="Times New Roman" pitchFamily="18" charset="0"/>
              </a:rPr>
              <a:t> control only 10% of Afghanistan in the north (duh!) </a:t>
            </a:r>
          </a:p>
        </p:txBody>
      </p:sp>
      <p:pic>
        <p:nvPicPr>
          <p:cNvPr id="256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6325" y="990600"/>
            <a:ext cx="4257675"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 Box 5"/>
          <p:cNvSpPr txBox="1">
            <a:spLocks noChangeArrowheads="1"/>
          </p:cNvSpPr>
          <p:nvPr/>
        </p:nvSpPr>
        <p:spPr bwMode="auto">
          <a:xfrm>
            <a:off x="4648200" y="3962400"/>
            <a:ext cx="44958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latin typeface="Times New Roman" pitchFamily="18" charset="0"/>
              </a:rPr>
              <a:t>A member of the Taliban’s religious police beating a woman in Kabul on 13 September 2001 </a:t>
            </a:r>
          </a:p>
        </p:txBody>
      </p:sp>
      <p:sp>
        <p:nvSpPr>
          <p:cNvPr id="25606" name="Text Box 6"/>
          <p:cNvSpPr txBox="1">
            <a:spLocks noChangeArrowheads="1"/>
          </p:cNvSpPr>
          <p:nvPr/>
        </p:nvSpPr>
        <p:spPr bwMode="auto">
          <a:xfrm>
            <a:off x="228600" y="4733925"/>
            <a:ext cx="8610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create theocracy, ban TV, rid country of secularism &amp; western influence</a:t>
            </a:r>
          </a:p>
          <a:p>
            <a:pPr eaLnBrk="1" hangingPunct="1">
              <a:spcBef>
                <a:spcPct val="50000"/>
              </a:spcBef>
              <a:buFontTx/>
              <a:buChar char="-"/>
            </a:pPr>
            <a:r>
              <a:rPr lang="en-US" sz="2400" b="1">
                <a:latin typeface="Times New Roman" pitchFamily="18" charset="0"/>
              </a:rPr>
              <a:t> becomes isolated from rest of world – only country recognizing new Afghan government were Saudi Arabia, United Arab Emirates, and Pakistan </a:t>
            </a:r>
          </a:p>
        </p:txBody>
      </p:sp>
      <p:sp>
        <p:nvSpPr>
          <p:cNvPr id="25607" name="Text Box 7"/>
          <p:cNvSpPr txBox="1">
            <a:spLocks noChangeArrowheads="1"/>
          </p:cNvSpPr>
          <p:nvPr/>
        </p:nvSpPr>
        <p:spPr bwMode="auto">
          <a:xfrm>
            <a:off x="228600" y="3200400"/>
            <a:ext cx="44196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Mullah Omar impose shari’a law and take away rights from women – cannot attend school or work outside the home</a:t>
            </a:r>
          </a:p>
        </p:txBody>
      </p:sp>
    </p:spTree>
    <p:extLst>
      <p:ext uri="{BB962C8B-B14F-4D97-AF65-F5344CB8AC3E}">
        <p14:creationId xmlns:p14="http://schemas.microsoft.com/office/powerpoint/2010/main" val="28631604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blinds(horizontal)">
                                      <p:cBhvr>
                                        <p:cTn id="7" dur="500"/>
                                        <p:tgtEl>
                                          <p:spTgt spid="2560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5604"/>
                                        </p:tgtEl>
                                        <p:attrNameLst>
                                          <p:attrName>style.visibility</p:attrName>
                                        </p:attrNameLst>
                                      </p:cBhvr>
                                      <p:to>
                                        <p:strVal val="visible"/>
                                      </p:to>
                                    </p:set>
                                    <p:animEffect transition="in" filter="blinds(horizontal)">
                                      <p:cBhvr>
                                        <p:cTn id="12" dur="500"/>
                                        <p:tgtEl>
                                          <p:spTgt spid="2560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5605"/>
                                        </p:tgtEl>
                                        <p:attrNameLst>
                                          <p:attrName>style.visibility</p:attrName>
                                        </p:attrNameLst>
                                      </p:cBhvr>
                                      <p:to>
                                        <p:strVal val="visible"/>
                                      </p:to>
                                    </p:set>
                                    <p:animEffect transition="in" filter="blinds(horizontal)">
                                      <p:cBhvr>
                                        <p:cTn id="17" dur="500"/>
                                        <p:tgtEl>
                                          <p:spTgt spid="2560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06"/>
                                        </p:tgtEl>
                                        <p:attrNameLst>
                                          <p:attrName>style.visibility</p:attrName>
                                        </p:attrNameLst>
                                      </p:cBhvr>
                                      <p:to>
                                        <p:strVal val="visible"/>
                                      </p:to>
                                    </p:set>
                                    <p:animEffect transition="in" filter="blinds(horizontal)">
                                      <p:cBhvr>
                                        <p:cTn id="22" dur="5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5" grpId="0"/>
      <p:bldP spid="25606" grpId="0"/>
      <p:bldP spid="2560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4"/>
          <p:cNvSpPr txBox="1">
            <a:spLocks noChangeArrowheads="1"/>
          </p:cNvSpPr>
          <p:nvPr/>
        </p:nvSpPr>
        <p:spPr bwMode="auto">
          <a:xfrm>
            <a:off x="1371600" y="381000"/>
            <a:ext cx="6324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Now, back to Osama bin Laden</a:t>
            </a:r>
          </a:p>
        </p:txBody>
      </p:sp>
      <p:sp>
        <p:nvSpPr>
          <p:cNvPr id="15363" name="Text Box 5"/>
          <p:cNvSpPr txBox="1">
            <a:spLocks noChangeArrowheads="1"/>
          </p:cNvSpPr>
          <p:nvPr/>
        </p:nvSpPr>
        <p:spPr bwMode="auto">
          <a:xfrm>
            <a:off x="4648200" y="914400"/>
            <a:ext cx="44958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Bin Laden returns to Saudi Arabia as hero - “had brought down the mighty superpower” of the Soviet Union</a:t>
            </a:r>
          </a:p>
          <a:p>
            <a:pPr eaLnBrk="1" hangingPunct="1">
              <a:spcBef>
                <a:spcPct val="50000"/>
              </a:spcBef>
              <a:buFontTx/>
              <a:buChar char="-"/>
            </a:pPr>
            <a:r>
              <a:rPr lang="en-US" sz="2400" b="1">
                <a:latin typeface="Times New Roman" pitchFamily="18" charset="0"/>
              </a:rPr>
              <a:t> after Iraqi invasion of Kuwait in August, 1990, bin Laden advises King Fahd against using foreign assistance to drive Iraq out of Kuwait</a:t>
            </a:r>
          </a:p>
        </p:txBody>
      </p:sp>
      <p:pic>
        <p:nvPicPr>
          <p:cNvPr id="2663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66800"/>
            <a:ext cx="4114800" cy="304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1" name="Text Box 7"/>
          <p:cNvSpPr txBox="1">
            <a:spLocks noChangeArrowheads="1"/>
          </p:cNvSpPr>
          <p:nvPr/>
        </p:nvSpPr>
        <p:spPr bwMode="auto">
          <a:xfrm>
            <a:off x="304800" y="4191000"/>
            <a:ext cx="40386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ts val="2500"/>
              </a:lnSpc>
            </a:pPr>
            <a:r>
              <a:rPr lang="en-US" sz="2400" b="1">
                <a:latin typeface="Times New Roman" pitchFamily="18" charset="0"/>
              </a:rPr>
              <a:t> - advice ignored – begins making trouble for royal family</a:t>
            </a:r>
          </a:p>
          <a:p>
            <a:pPr eaLnBrk="1" hangingPunct="1">
              <a:lnSpc>
                <a:spcPts val="2500"/>
              </a:lnSpc>
            </a:pPr>
            <a:endParaRPr lang="en-US" sz="2400" b="1">
              <a:latin typeface="Times New Roman" pitchFamily="18" charset="0"/>
            </a:endParaRPr>
          </a:p>
          <a:p>
            <a:pPr eaLnBrk="1" hangingPunct="1">
              <a:lnSpc>
                <a:spcPts val="2500"/>
              </a:lnSpc>
            </a:pPr>
            <a:r>
              <a:rPr lang="en-US" sz="2400" b="1">
                <a:latin typeface="Times New Roman" pitchFamily="18" charset="0"/>
              </a:rPr>
              <a:t>-  denounces presence of American troops on Saudi soil – considered violation of sacred land</a:t>
            </a:r>
          </a:p>
        </p:txBody>
      </p:sp>
      <p:pic>
        <p:nvPicPr>
          <p:cNvPr id="2663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572000"/>
            <a:ext cx="213360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4495800"/>
            <a:ext cx="15621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5883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6630"/>
                                        </p:tgtEl>
                                        <p:attrNameLst>
                                          <p:attrName>style.visibility</p:attrName>
                                        </p:attrNameLst>
                                      </p:cBhvr>
                                      <p:to>
                                        <p:strVal val="visible"/>
                                      </p:to>
                                    </p:set>
                                    <p:animEffect transition="in" filter="blinds(horizontal)">
                                      <p:cBhvr>
                                        <p:cTn id="7" dur="500"/>
                                        <p:tgtEl>
                                          <p:spTgt spid="266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6633"/>
                                        </p:tgtEl>
                                        <p:attrNameLst>
                                          <p:attrName>style.visibility</p:attrName>
                                        </p:attrNameLst>
                                      </p:cBhvr>
                                      <p:to>
                                        <p:strVal val="visible"/>
                                      </p:to>
                                    </p:set>
                                    <p:animEffect transition="in" filter="blinds(horizontal)">
                                      <p:cBhvr>
                                        <p:cTn id="12" dur="500"/>
                                        <p:tgtEl>
                                          <p:spTgt spid="2663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26632"/>
                                        </p:tgtEl>
                                        <p:attrNameLst>
                                          <p:attrName>style.visibility</p:attrName>
                                        </p:attrNameLst>
                                      </p:cBhvr>
                                      <p:to>
                                        <p:strVal val="visible"/>
                                      </p:to>
                                    </p:set>
                                    <p:animEffect transition="in" filter="blinds(horizontal)">
                                      <p:cBhvr>
                                        <p:cTn id="17" dur="500"/>
                                        <p:tgtEl>
                                          <p:spTgt spid="2663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6631"/>
                                        </p:tgtEl>
                                        <p:attrNameLst>
                                          <p:attrName>style.visibility</p:attrName>
                                        </p:attrNameLst>
                                      </p:cBhvr>
                                      <p:to>
                                        <p:strVal val="visible"/>
                                      </p:to>
                                    </p:set>
                                    <p:animEffect transition="in" filter="blinds(horizontal)">
                                      <p:cBhvr>
                                        <p:cTn id="22" dur="5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04800" y="914400"/>
            <a:ext cx="4495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rPr>
              <a:t> banished from Saudi Arabia in 1992 – goes to Sudan and begins planning jihad against the United States</a:t>
            </a:r>
          </a:p>
          <a:p>
            <a:pPr eaLnBrk="1" hangingPunct="1">
              <a:buFontTx/>
              <a:buChar char="-"/>
            </a:pPr>
            <a:r>
              <a:rPr lang="en-US" sz="2400" b="1">
                <a:latin typeface="Times New Roman" pitchFamily="18" charset="0"/>
              </a:rPr>
              <a:t> associates with radical Islamist group from Egypt</a:t>
            </a:r>
          </a:p>
          <a:p>
            <a:pPr eaLnBrk="1" hangingPunct="1">
              <a:buFontTx/>
              <a:buChar char="-"/>
            </a:pPr>
            <a:r>
              <a:rPr lang="en-US" sz="2400" b="1">
                <a:latin typeface="Times New Roman" pitchFamily="18" charset="0"/>
              </a:rPr>
              <a:t> begins series of attacks against a number of targets throughout Middle East &amp; Africa</a:t>
            </a:r>
            <a:endParaRPr lang="en-US" sz="2400">
              <a:latin typeface="Times New Roman" pitchFamily="18" charset="0"/>
            </a:endParaRPr>
          </a:p>
        </p:txBody>
      </p:sp>
      <p:sp>
        <p:nvSpPr>
          <p:cNvPr id="16387" name="Text Box 5"/>
          <p:cNvSpPr txBox="1">
            <a:spLocks noChangeArrowheads="1"/>
          </p:cNvSpPr>
          <p:nvPr/>
        </p:nvSpPr>
        <p:spPr bwMode="auto">
          <a:xfrm>
            <a:off x="1447800" y="381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Osama bin Laden</a:t>
            </a:r>
          </a:p>
        </p:txBody>
      </p:sp>
      <p:pic>
        <p:nvPicPr>
          <p:cNvPr id="276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066800"/>
            <a:ext cx="3657600"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114800"/>
            <a:ext cx="3810000"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6" name="Text Box 8"/>
          <p:cNvSpPr txBox="1">
            <a:spLocks noChangeArrowheads="1"/>
          </p:cNvSpPr>
          <p:nvPr/>
        </p:nvSpPr>
        <p:spPr bwMode="auto">
          <a:xfrm>
            <a:off x="228600" y="4343400"/>
            <a:ext cx="464820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 through pressure on Sudan from U.S., Egypt, and Saudi Arabia, Sudan expels bin Laden in 1996 – goes to Afghanistan &amp; establishes close relationship with Mullah Omar</a:t>
            </a:r>
          </a:p>
        </p:txBody>
      </p:sp>
    </p:spTree>
    <p:extLst>
      <p:ext uri="{BB962C8B-B14F-4D97-AF65-F5344CB8AC3E}">
        <p14:creationId xmlns:p14="http://schemas.microsoft.com/office/powerpoint/2010/main" val="9848381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7654"/>
                                        </p:tgtEl>
                                        <p:attrNameLst>
                                          <p:attrName>style.visibility</p:attrName>
                                        </p:attrNameLst>
                                      </p:cBhvr>
                                      <p:to>
                                        <p:strVal val="visible"/>
                                      </p:to>
                                    </p:set>
                                    <p:animEffect transition="in" filter="blinds(horizontal)">
                                      <p:cBhvr>
                                        <p:cTn id="7" dur="500"/>
                                        <p:tgtEl>
                                          <p:spTgt spid="276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27655"/>
                                        </p:tgtEl>
                                        <p:attrNameLst>
                                          <p:attrName>style.visibility</p:attrName>
                                        </p:attrNameLst>
                                      </p:cBhvr>
                                      <p:to>
                                        <p:strVal val="visible"/>
                                      </p:to>
                                    </p:set>
                                    <p:animEffect transition="in" filter="blinds(horizontal)">
                                      <p:cBhvr>
                                        <p:cTn id="12" dur="500"/>
                                        <p:tgtEl>
                                          <p:spTgt spid="2765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7656"/>
                                        </p:tgtEl>
                                        <p:attrNameLst>
                                          <p:attrName>style.visibility</p:attrName>
                                        </p:attrNameLst>
                                      </p:cBhvr>
                                      <p:to>
                                        <p:strVal val="visible"/>
                                      </p:to>
                                    </p:set>
                                    <p:animEffect transition="in" filter="blinds(horizontal)">
                                      <p:cBhvr>
                                        <p:cTn id="17" dur="500"/>
                                        <p:tgtEl>
                                          <p:spTgt spid="276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286000" y="3048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Osama bin Laden</a:t>
            </a:r>
          </a:p>
        </p:txBody>
      </p:sp>
      <p:pic>
        <p:nvPicPr>
          <p:cNvPr id="174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3962400" cy="239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Text Box 6"/>
          <p:cNvSpPr txBox="1">
            <a:spLocks noChangeArrowheads="1"/>
          </p:cNvSpPr>
          <p:nvPr/>
        </p:nvSpPr>
        <p:spPr bwMode="auto">
          <a:xfrm>
            <a:off x="4419600" y="1066800"/>
            <a:ext cx="4419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1998 – with Ayman al-Zawahiri (many consider him the true brains of al-Qaeda), bin Laden issues fatwa (religious ruling) calling for:</a:t>
            </a:r>
          </a:p>
        </p:txBody>
      </p:sp>
      <p:sp>
        <p:nvSpPr>
          <p:cNvPr id="28679" name="Text Box 7"/>
          <p:cNvSpPr txBox="1">
            <a:spLocks noChangeArrowheads="1"/>
          </p:cNvSpPr>
          <p:nvPr/>
        </p:nvSpPr>
        <p:spPr bwMode="auto">
          <a:xfrm>
            <a:off x="228600" y="3297238"/>
            <a:ext cx="5486400" cy="356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Jihad against all Jews</a:t>
            </a:r>
          </a:p>
          <a:p>
            <a:pPr eaLnBrk="1" hangingPunct="1">
              <a:spcBef>
                <a:spcPct val="50000"/>
              </a:spcBef>
              <a:buFontTx/>
              <a:buChar char="-"/>
            </a:pPr>
            <a:r>
              <a:rPr lang="en-US" sz="2400" b="1">
                <a:latin typeface="Times New Roman" pitchFamily="18" charset="0"/>
              </a:rPr>
              <a:t> killing of all North Americans &amp; their allies</a:t>
            </a:r>
          </a:p>
          <a:p>
            <a:pPr eaLnBrk="1" hangingPunct="1">
              <a:spcBef>
                <a:spcPct val="50000"/>
              </a:spcBef>
              <a:buFontTx/>
              <a:buChar char="-"/>
            </a:pPr>
            <a:r>
              <a:rPr lang="en-US" sz="2400" b="1">
                <a:latin typeface="Times New Roman" pitchFamily="18" charset="0"/>
              </a:rPr>
              <a:t> liberating the al-Aqsa Mosque in Jerusalem from the Jews &amp; the Holy mosque in Mecca from the Americans</a:t>
            </a:r>
          </a:p>
          <a:p>
            <a:pPr eaLnBrk="1" hangingPunct="1">
              <a:spcBef>
                <a:spcPct val="50000"/>
              </a:spcBef>
              <a:buFontTx/>
              <a:buChar char="-"/>
            </a:pPr>
            <a:r>
              <a:rPr lang="en-US" sz="2400" b="1">
                <a:latin typeface="Times New Roman" pitchFamily="18" charset="0"/>
              </a:rPr>
              <a:t> duty of all Muslims was to kill Americans </a:t>
            </a:r>
          </a:p>
        </p:txBody>
      </p:sp>
      <p:pic>
        <p:nvPicPr>
          <p:cNvPr id="174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27363"/>
            <a:ext cx="2681288" cy="175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989513"/>
            <a:ext cx="2590800" cy="186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0403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8678"/>
                                        </p:tgtEl>
                                        <p:attrNameLst>
                                          <p:attrName>style.visibility</p:attrName>
                                        </p:attrNameLst>
                                      </p:cBhvr>
                                      <p:to>
                                        <p:strVal val="visible"/>
                                      </p:to>
                                    </p:set>
                                    <p:animEffect transition="in" filter="blinds(horizontal)">
                                      <p:cBhvr>
                                        <p:cTn id="7" dur="500"/>
                                        <p:tgtEl>
                                          <p:spTgt spid="2867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679"/>
                                        </p:tgtEl>
                                        <p:attrNameLst>
                                          <p:attrName>style.visibility</p:attrName>
                                        </p:attrNameLst>
                                      </p:cBhvr>
                                      <p:to>
                                        <p:strVal val="visible"/>
                                      </p:to>
                                    </p:set>
                                    <p:animEffect transition="in" filter="blinds(horizontal)">
                                      <p:cBhvr>
                                        <p:cTn id="12" dur="500"/>
                                        <p:tgtEl>
                                          <p:spTgt spid="286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8" grpId="0"/>
      <p:bldP spid="2867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2286000" y="4572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Osama bin Laden &amp; September 11</a:t>
            </a:r>
          </a:p>
        </p:txBody>
      </p:sp>
      <p:sp>
        <p:nvSpPr>
          <p:cNvPr id="18435" name="Text Box 3"/>
          <p:cNvSpPr txBox="1">
            <a:spLocks noChangeArrowheads="1"/>
          </p:cNvSpPr>
          <p:nvPr/>
        </p:nvSpPr>
        <p:spPr bwMode="auto">
          <a:xfrm>
            <a:off x="304800" y="1066800"/>
            <a:ext cx="83820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"Allah knows it did not cross our minds to attack the towers but after the situation became unbearable and we witnessed the injustice and tyranny of the American-Israeli alliance against our people in Palestine and Lebanon, I thought about it. And the events that affected me directly were that of 1982 and the events that followed -- when America allowed the Israelis to invade Lebanon, helped by the U.S. Sixth Fleet. As I watched the destroyed towers in Lebanon, it occurred to me punish the unjust the same way (and) to destroy towers in America so it could taste some of what we are tasting and to stop killing our children and women.“</a:t>
            </a:r>
          </a:p>
          <a:p>
            <a:pPr eaLnBrk="1" hangingPunct="1">
              <a:spcBef>
                <a:spcPct val="50000"/>
              </a:spcBef>
            </a:pPr>
            <a:r>
              <a:rPr lang="en-US" sz="2400" b="1">
                <a:latin typeface="Times New Roman" pitchFamily="18" charset="0"/>
              </a:rPr>
              <a:t>- Osama bin Laden, October 29, 2004 – admitting his involvement in September 11, 2001 attack </a:t>
            </a:r>
          </a:p>
        </p:txBody>
      </p:sp>
    </p:spTree>
    <p:extLst>
      <p:ext uri="{BB962C8B-B14F-4D97-AF65-F5344CB8AC3E}">
        <p14:creationId xmlns:p14="http://schemas.microsoft.com/office/powerpoint/2010/main" val="1523274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762000" y="457200"/>
            <a:ext cx="7620000" cy="298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800" b="1" i="1">
                <a:latin typeface="Times New Roman" pitchFamily="18" charset="0"/>
                <a:cs typeface="Times New Roman" pitchFamily="18" charset="0"/>
              </a:rPr>
              <a:t>“American history does not distinguish between civilians and military, and not even women and children. They are the ones who used the bombs against Nagasaki. Can these bombs distinguish between infants and military?”</a:t>
            </a:r>
          </a:p>
          <a:p>
            <a:pPr eaLnBrk="1" hangingPunct="1"/>
            <a:endParaRPr lang="en-US" sz="2400" b="1" i="1">
              <a:latin typeface="Times New Roman" pitchFamily="18" charset="0"/>
              <a:cs typeface="Times New Roman" pitchFamily="18" charset="0"/>
            </a:endParaRPr>
          </a:p>
          <a:p>
            <a:pPr eaLnBrk="1" hangingPunct="1"/>
            <a:r>
              <a:rPr lang="en-US" sz="2400" b="1" i="1">
                <a:latin typeface="Times New Roman" pitchFamily="18" charset="0"/>
                <a:cs typeface="Times New Roman" pitchFamily="18" charset="0"/>
              </a:rPr>
              <a:t>- Osama bin Laden, May 28, 2001</a:t>
            </a:r>
            <a:endParaRPr lang="en-US" sz="2400" b="1">
              <a:latin typeface="Times New Roman" pitchFamily="18" charset="0"/>
              <a:cs typeface="Times New Roman" pitchFamily="18" charset="0"/>
            </a:endParaRPr>
          </a:p>
        </p:txBody>
      </p:sp>
      <p:sp>
        <p:nvSpPr>
          <p:cNvPr id="19459" name="TextBox 2"/>
          <p:cNvSpPr txBox="1">
            <a:spLocks noChangeArrowheads="1"/>
          </p:cNvSpPr>
          <p:nvPr/>
        </p:nvSpPr>
        <p:spPr bwMode="auto">
          <a:xfrm>
            <a:off x="1219200" y="6019800"/>
            <a:ext cx="6477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Your thoughts??</a:t>
            </a:r>
          </a:p>
        </p:txBody>
      </p:sp>
      <p:pic>
        <p:nvPicPr>
          <p:cNvPr id="19460" name="Picture 2" descr="http://images.google.co.uk/url?source=imgres&amp;ct=img&amp;q=http://awesometalks.files.wordpress.com/2008/08/ng30.jpg&amp;usg=AFQjCNG5M_sqHtJG9ifJq_AYp9b1LOsqT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581400"/>
            <a:ext cx="2535238"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4" descr="http://images.google.co.uk/url?source=imgres&amp;ct=img&amp;q=http://www.smh.com.au/ffximage/2004/12/31/hiroshima_wideweb__430x323.jpg&amp;usg=AFQjCNFzer4YUMvFMPhalMek6ubCVKhx9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3581400"/>
            <a:ext cx="2647950" cy="198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6" descr="http://images.google.co.uk/url?source=imgres&amp;ct=img&amp;q=http://i.dailymail.co.uk/i/pix/2009/01/08/article-0-02FD04E7000005DC-147_468x323_popup.jpg&amp;usg=AFQjCNHAoSJkgR1JOLumeJXeWZol54WeD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425" y="3581400"/>
            <a:ext cx="30067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8407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1981200" y="228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September 11, 2001</a:t>
            </a:r>
          </a:p>
        </p:txBody>
      </p:sp>
      <p:sp>
        <p:nvSpPr>
          <p:cNvPr id="20483" name="Text Box 3"/>
          <p:cNvSpPr txBox="1">
            <a:spLocks noChangeArrowheads="1"/>
          </p:cNvSpPr>
          <p:nvPr/>
        </p:nvSpPr>
        <p:spPr bwMode="auto">
          <a:xfrm>
            <a:off x="228600" y="923925"/>
            <a:ext cx="5638800" cy="593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early morning Sept. 11 – 19 hijackers take control of 4 trans-American flights</a:t>
            </a:r>
          </a:p>
          <a:p>
            <a:pPr eaLnBrk="1" hangingPunct="1">
              <a:spcBef>
                <a:spcPct val="50000"/>
              </a:spcBef>
              <a:buFontTx/>
              <a:buChar char="-"/>
            </a:pPr>
            <a:r>
              <a:rPr lang="en-US" sz="2400" b="1">
                <a:latin typeface="Times New Roman" pitchFamily="18" charset="0"/>
              </a:rPr>
              <a:t> American Airlines Flight 11 from Boston – crashed into North Tower of World Trade center at 8:46</a:t>
            </a:r>
          </a:p>
          <a:p>
            <a:pPr eaLnBrk="1" hangingPunct="1">
              <a:spcBef>
                <a:spcPct val="50000"/>
              </a:spcBef>
              <a:buFontTx/>
              <a:buChar char="-"/>
            </a:pPr>
            <a:r>
              <a:rPr lang="en-US" sz="2400" b="1">
                <a:latin typeface="Times New Roman" pitchFamily="18" charset="0"/>
              </a:rPr>
              <a:t> United Airlines Flight 175 from Boston – crashed into South Tower at 9:03</a:t>
            </a:r>
          </a:p>
          <a:p>
            <a:pPr eaLnBrk="1" hangingPunct="1">
              <a:spcBef>
                <a:spcPct val="50000"/>
              </a:spcBef>
              <a:buFontTx/>
              <a:buChar char="-"/>
            </a:pPr>
            <a:r>
              <a:rPr lang="en-US" sz="2400" b="1">
                <a:latin typeface="Times New Roman" pitchFamily="18" charset="0"/>
              </a:rPr>
              <a:t> American Airlines Flight 77 from Washington, DC – crashed into Pentagon at 9:37</a:t>
            </a:r>
          </a:p>
          <a:p>
            <a:pPr eaLnBrk="1" hangingPunct="1">
              <a:spcBef>
                <a:spcPct val="50000"/>
              </a:spcBef>
              <a:buFontTx/>
              <a:buChar char="-"/>
            </a:pPr>
            <a:r>
              <a:rPr lang="en-US" sz="2400" b="1">
                <a:latin typeface="Times New Roman" pitchFamily="18" charset="0"/>
              </a:rPr>
              <a:t> United Airlines Flight 93 from Newark – crashed into field near Shanksville, Pennsylvania at 10:03 after passengers fight back – likely target was US Capitol</a:t>
            </a:r>
          </a:p>
        </p:txBody>
      </p:sp>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51513" y="1219200"/>
            <a:ext cx="3392487"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4583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
          <p:cNvSpPr txBox="1">
            <a:spLocks noChangeArrowheads="1"/>
          </p:cNvSpPr>
          <p:nvPr/>
        </p:nvSpPr>
        <p:spPr bwMode="auto">
          <a:xfrm>
            <a:off x="1066800" y="457200"/>
            <a:ext cx="7239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3200" b="1">
                <a:latin typeface="Times New Roman" pitchFamily="18" charset="0"/>
                <a:cs typeface="Times New Roman" pitchFamily="18" charset="0"/>
              </a:rPr>
              <a:t>So how did it get to this point?</a:t>
            </a:r>
          </a:p>
        </p:txBody>
      </p:sp>
      <p:sp>
        <p:nvSpPr>
          <p:cNvPr id="3075" name="TextBox 2"/>
          <p:cNvSpPr txBox="1">
            <a:spLocks noChangeArrowheads="1"/>
          </p:cNvSpPr>
          <p:nvPr/>
        </p:nvSpPr>
        <p:spPr bwMode="auto">
          <a:xfrm>
            <a:off x="457200" y="1066800"/>
            <a:ext cx="3733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latin typeface="Times New Roman" pitchFamily="18" charset="0"/>
                <a:cs typeface="Times New Roman" pitchFamily="18" charset="0"/>
              </a:rPr>
              <a:t>First - Afghanistan</a:t>
            </a:r>
          </a:p>
        </p:txBody>
      </p:sp>
      <p:sp>
        <p:nvSpPr>
          <p:cNvPr id="3080" name="Text Box 8"/>
          <p:cNvSpPr txBox="1">
            <a:spLocks noChangeArrowheads="1"/>
          </p:cNvSpPr>
          <p:nvPr/>
        </p:nvSpPr>
        <p:spPr bwMode="auto">
          <a:xfrm>
            <a:off x="228600" y="1600200"/>
            <a:ext cx="4038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3200" b="1">
                <a:latin typeface="Times New Roman" pitchFamily="18" charset="0"/>
              </a:rPr>
              <a:t>A Brief History</a:t>
            </a:r>
          </a:p>
        </p:txBody>
      </p:sp>
      <p:pic>
        <p:nvPicPr>
          <p:cNvPr id="3082"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219200"/>
            <a:ext cx="3733800" cy="337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4730750"/>
            <a:ext cx="22574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4" name="Text Box 12"/>
          <p:cNvSpPr txBox="1">
            <a:spLocks noChangeArrowheads="1"/>
          </p:cNvSpPr>
          <p:nvPr/>
        </p:nvSpPr>
        <p:spPr bwMode="auto">
          <a:xfrm>
            <a:off x="304800" y="2362200"/>
            <a:ext cx="4191000" cy="410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Long history of as a crossroad</a:t>
            </a:r>
          </a:p>
          <a:p>
            <a:pPr eaLnBrk="1" hangingPunct="1">
              <a:spcBef>
                <a:spcPct val="50000"/>
              </a:spcBef>
              <a:buFontTx/>
              <a:buChar char="-"/>
            </a:pPr>
            <a:r>
              <a:rPr lang="en-US" sz="2400" b="1">
                <a:latin typeface="Times New Roman" pitchFamily="18" charset="0"/>
              </a:rPr>
              <a:t> many different conquerors, including Alexander the Great</a:t>
            </a:r>
          </a:p>
          <a:p>
            <a:pPr eaLnBrk="1" hangingPunct="1">
              <a:spcBef>
                <a:spcPct val="50000"/>
              </a:spcBef>
              <a:buFontTx/>
              <a:buChar char="-"/>
            </a:pPr>
            <a:r>
              <a:rPr lang="en-US" sz="2400" b="1">
                <a:latin typeface="Times New Roman" pitchFamily="18" charset="0"/>
              </a:rPr>
              <a:t> many different ethic people</a:t>
            </a:r>
          </a:p>
          <a:p>
            <a:pPr eaLnBrk="1" hangingPunct="1">
              <a:spcBef>
                <a:spcPct val="50000"/>
              </a:spcBef>
              <a:buFontTx/>
              <a:buChar char="-"/>
            </a:pPr>
            <a:r>
              <a:rPr lang="en-US" sz="2400" b="1">
                <a:latin typeface="Times New Roman" pitchFamily="18" charset="0"/>
              </a:rPr>
              <a:t> main group are the Pashtuns – 50% of the population today</a:t>
            </a:r>
          </a:p>
          <a:p>
            <a:pPr eaLnBrk="1" hangingPunct="1">
              <a:spcBef>
                <a:spcPct val="50000"/>
              </a:spcBef>
              <a:buFontTx/>
              <a:buChar char="-"/>
            </a:pPr>
            <a:r>
              <a:rPr lang="en-US" sz="2400" b="1">
                <a:latin typeface="Times New Roman" pitchFamily="18" charset="0"/>
              </a:rPr>
              <a:t> predominant religion is Islam</a:t>
            </a:r>
          </a:p>
        </p:txBody>
      </p:sp>
    </p:spTree>
    <p:extLst>
      <p:ext uri="{BB962C8B-B14F-4D97-AF65-F5344CB8AC3E}">
        <p14:creationId xmlns:p14="http://schemas.microsoft.com/office/powerpoint/2010/main" val="33109012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blinds(horizontal)">
                                      <p:cBhvr>
                                        <p:cTn id="7" dur="500"/>
                                        <p:tgtEl>
                                          <p:spTgt spid="30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84"/>
                                        </p:tgtEl>
                                        <p:attrNameLst>
                                          <p:attrName>style.visibility</p:attrName>
                                        </p:attrNameLst>
                                      </p:cBhvr>
                                      <p:to>
                                        <p:strVal val="visible"/>
                                      </p:to>
                                    </p:set>
                                    <p:animEffect transition="in" filter="blinds(horizontal)">
                                      <p:cBhvr>
                                        <p:cTn id="12" dur="500"/>
                                        <p:tgtEl>
                                          <p:spTgt spid="308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3082"/>
                                        </p:tgtEl>
                                        <p:attrNameLst>
                                          <p:attrName>style.visibility</p:attrName>
                                        </p:attrNameLst>
                                      </p:cBhvr>
                                      <p:to>
                                        <p:strVal val="visible"/>
                                      </p:to>
                                    </p:set>
                                    <p:animEffect transition="in" filter="blinds(horizontal)">
                                      <p:cBhvr>
                                        <p:cTn id="17"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0" grpId="0"/>
      <p:bldP spid="30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4"/>
          <p:cNvSpPr txBox="1">
            <a:spLocks noChangeArrowheads="1"/>
          </p:cNvSpPr>
          <p:nvPr/>
        </p:nvSpPr>
        <p:spPr bwMode="auto">
          <a:xfrm>
            <a:off x="1447800" y="228600"/>
            <a:ext cx="6629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September 11, 2001</a:t>
            </a:r>
          </a:p>
        </p:txBody>
      </p:sp>
      <p:sp>
        <p:nvSpPr>
          <p:cNvPr id="21507" name="Text Box 5"/>
          <p:cNvSpPr txBox="1">
            <a:spLocks noChangeArrowheads="1"/>
          </p:cNvSpPr>
          <p:nvPr/>
        </p:nvSpPr>
        <p:spPr bwMode="auto">
          <a:xfrm>
            <a:off x="4343400" y="762000"/>
            <a:ext cx="50292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Casualties</a:t>
            </a:r>
          </a:p>
          <a:p>
            <a:pPr eaLnBrk="1" hangingPunct="1">
              <a:spcBef>
                <a:spcPct val="50000"/>
              </a:spcBef>
              <a:buFontTx/>
              <a:buChar char="-"/>
            </a:pPr>
            <a:r>
              <a:rPr lang="en-US" sz="2400" b="1">
                <a:latin typeface="Times New Roman" pitchFamily="18" charset="0"/>
              </a:rPr>
              <a:t> 246 on planes (227 passengers and crew members, 19 hijackers)</a:t>
            </a:r>
          </a:p>
          <a:p>
            <a:pPr eaLnBrk="1" hangingPunct="1">
              <a:spcBef>
                <a:spcPct val="50000"/>
              </a:spcBef>
              <a:buFontTx/>
              <a:buChar char="-"/>
            </a:pPr>
            <a:r>
              <a:rPr lang="en-US" sz="2400" b="1">
                <a:latin typeface="Times New Roman" pitchFamily="18" charset="0"/>
              </a:rPr>
              <a:t> 2,605 in NYC</a:t>
            </a:r>
          </a:p>
          <a:p>
            <a:pPr eaLnBrk="1" hangingPunct="1">
              <a:spcBef>
                <a:spcPct val="50000"/>
              </a:spcBef>
              <a:buFontTx/>
              <a:buChar char="-"/>
            </a:pPr>
            <a:r>
              <a:rPr lang="en-US" sz="2400" b="1">
                <a:latin typeface="Times New Roman" pitchFamily="18" charset="0"/>
              </a:rPr>
              <a:t> 125 at Pentagon</a:t>
            </a:r>
          </a:p>
          <a:p>
            <a:pPr eaLnBrk="1" hangingPunct="1">
              <a:spcBef>
                <a:spcPct val="50000"/>
              </a:spcBef>
              <a:buFontTx/>
              <a:buChar char="-"/>
            </a:pPr>
            <a:r>
              <a:rPr lang="en-US" sz="2400" b="1">
                <a:latin typeface="Times New Roman" pitchFamily="18" charset="0"/>
              </a:rPr>
              <a:t> total – 2,976 victims, 19 hijackers</a:t>
            </a:r>
          </a:p>
        </p:txBody>
      </p:sp>
      <p:pic>
        <p:nvPicPr>
          <p:cNvPr id="2150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038600"/>
            <a:ext cx="3733800" cy="243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914400"/>
            <a:ext cx="3810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9"/>
          <p:cNvSpPr txBox="1">
            <a:spLocks noChangeArrowheads="1"/>
          </p:cNvSpPr>
          <p:nvPr/>
        </p:nvSpPr>
        <p:spPr bwMode="auto">
          <a:xfrm>
            <a:off x="152400" y="3662363"/>
            <a:ext cx="5410200" cy="3195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est. 17,400 civilians were in the building at time of attack – 87% escaped</a:t>
            </a:r>
          </a:p>
          <a:p>
            <a:pPr eaLnBrk="1" hangingPunct="1">
              <a:spcBef>
                <a:spcPct val="50000"/>
              </a:spcBef>
              <a:buFontTx/>
              <a:buChar char="-"/>
            </a:pPr>
            <a:r>
              <a:rPr lang="en-US" sz="2400" b="1">
                <a:latin typeface="Times New Roman" pitchFamily="18" charset="0"/>
              </a:rPr>
              <a:t> 411 emergency workers/first responders died – 343 FDNY firefighters/paramedics, 23 NYPD officers, 37 Port Authority officers, &amp; 8 private EMTs</a:t>
            </a:r>
          </a:p>
        </p:txBody>
      </p:sp>
      <p:sp>
        <p:nvSpPr>
          <p:cNvPr id="21511" name="TextBox 6"/>
          <p:cNvSpPr txBox="1">
            <a:spLocks noChangeArrowheads="1"/>
          </p:cNvSpPr>
          <p:nvPr/>
        </p:nvSpPr>
        <p:spPr bwMode="auto">
          <a:xfrm>
            <a:off x="7772400" y="65532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hlinkClick r:id="" action="ppaction://noaction"/>
              </a:rPr>
              <a:t>back</a:t>
            </a:r>
            <a:endParaRPr lang="en-US"/>
          </a:p>
        </p:txBody>
      </p:sp>
    </p:spTree>
    <p:extLst>
      <p:ext uri="{BB962C8B-B14F-4D97-AF65-F5344CB8AC3E}">
        <p14:creationId xmlns:p14="http://schemas.microsoft.com/office/powerpoint/2010/main" val="6701404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1"/>
          <p:cNvSpPr txBox="1">
            <a:spLocks noChangeArrowheads="1"/>
          </p:cNvSpPr>
          <p:nvPr/>
        </p:nvSpPr>
        <p:spPr bwMode="auto">
          <a:xfrm>
            <a:off x="1600200" y="0"/>
            <a:ext cx="5943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American Response</a:t>
            </a:r>
          </a:p>
        </p:txBody>
      </p:sp>
      <p:sp>
        <p:nvSpPr>
          <p:cNvPr id="22531" name="TextBox 2"/>
          <p:cNvSpPr txBox="1">
            <a:spLocks noChangeArrowheads="1"/>
          </p:cNvSpPr>
          <p:nvPr/>
        </p:nvSpPr>
        <p:spPr bwMode="auto">
          <a:xfrm>
            <a:off x="304800" y="487363"/>
            <a:ext cx="4191000" cy="637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cs typeface="Times New Roman" pitchFamily="18" charset="0"/>
              </a:rPr>
              <a:t> immediate worldwide reaction condemns act and pledges support for America</a:t>
            </a:r>
          </a:p>
          <a:p>
            <a:pPr eaLnBrk="1" hangingPunct="1"/>
            <a:endParaRPr lang="en-US" sz="2400" b="1">
              <a:latin typeface="Times New Roman" pitchFamily="18" charset="0"/>
              <a:cs typeface="Times New Roman" pitchFamily="18" charset="0"/>
            </a:endParaRPr>
          </a:p>
          <a:p>
            <a:pPr eaLnBrk="1" hangingPunct="1"/>
            <a:r>
              <a:rPr lang="en-US" sz="2400" b="1">
                <a:latin typeface="Times New Roman" pitchFamily="18" charset="0"/>
                <a:cs typeface="Times New Roman" pitchFamily="18" charset="0"/>
              </a:rPr>
              <a:t>Sept 13 - Osama bin Laden is identified officially as prime suspect of attack and US promised a “sustained” military action to bring justice – bin Laden denies responsibility</a:t>
            </a:r>
          </a:p>
          <a:p>
            <a:pPr eaLnBrk="1" hangingPunct="1"/>
            <a:endParaRPr lang="en-US" sz="2400" b="1">
              <a:latin typeface="Times New Roman" pitchFamily="18" charset="0"/>
              <a:cs typeface="Times New Roman" pitchFamily="18" charset="0"/>
            </a:endParaRPr>
          </a:p>
          <a:p>
            <a:pPr eaLnBrk="1" hangingPunct="1"/>
            <a:r>
              <a:rPr lang="en-US" sz="2400" b="1">
                <a:latin typeface="Times New Roman" pitchFamily="18" charset="0"/>
                <a:cs typeface="Times New Roman" pitchFamily="18" charset="0"/>
              </a:rPr>
              <a:t>Sept 14 – 50,000 reservists called to active duty, Taliban warns against attacking Afghanistan, names of hijackers released</a:t>
            </a:r>
          </a:p>
        </p:txBody>
      </p:sp>
      <p:pic>
        <p:nvPicPr>
          <p:cNvPr id="22532" name="Picture 2" descr="http://www.september11news.com/Sept16SkylineNYCNightBrooklynBrid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33850"/>
            <a:ext cx="4286250" cy="272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TextBox 4"/>
          <p:cNvSpPr txBox="1">
            <a:spLocks noChangeArrowheads="1"/>
          </p:cNvSpPr>
          <p:nvPr/>
        </p:nvSpPr>
        <p:spPr bwMode="auto">
          <a:xfrm>
            <a:off x="4572000" y="3429000"/>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National Cathedral, September 14</a:t>
            </a:r>
          </a:p>
          <a:p>
            <a:pPr algn="ctr" eaLnBrk="1" hangingPunct="1"/>
            <a:r>
              <a:rPr lang="en-US">
                <a:latin typeface="Times New Roman" pitchFamily="18" charset="0"/>
                <a:cs typeface="Times New Roman" pitchFamily="18" charset="0"/>
              </a:rPr>
              <a:t>New York skyline on September 16, 2001</a:t>
            </a:r>
          </a:p>
        </p:txBody>
      </p:sp>
      <p:pic>
        <p:nvPicPr>
          <p:cNvPr id="22534" name="Picture 4" descr="http://www.september11news.com/LeadersUSPrayerService14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914400"/>
            <a:ext cx="34607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397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1"/>
          <p:cNvSpPr txBox="1">
            <a:spLocks noChangeArrowheads="1"/>
          </p:cNvSpPr>
          <p:nvPr/>
        </p:nvSpPr>
        <p:spPr bwMode="auto">
          <a:xfrm>
            <a:off x="533400" y="0"/>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American Response</a:t>
            </a:r>
          </a:p>
        </p:txBody>
      </p:sp>
      <p:sp>
        <p:nvSpPr>
          <p:cNvPr id="23555" name="TextBox 2"/>
          <p:cNvSpPr txBox="1">
            <a:spLocks noChangeArrowheads="1"/>
          </p:cNvSpPr>
          <p:nvPr/>
        </p:nvSpPr>
        <p:spPr bwMode="auto">
          <a:xfrm>
            <a:off x="3581400" y="558800"/>
            <a:ext cx="55626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cs typeface="Times New Roman" pitchFamily="18" charset="0"/>
              </a:rPr>
              <a:t>Sept 16 – Bush pledges a “crusade” against evil-doers</a:t>
            </a:r>
          </a:p>
          <a:p>
            <a:pPr eaLnBrk="1" hangingPunct="1">
              <a:buFontTx/>
              <a:buChar char="-"/>
            </a:pPr>
            <a:r>
              <a:rPr lang="en-US" sz="2400" b="1">
                <a:latin typeface="Times New Roman" pitchFamily="18" charset="0"/>
                <a:cs typeface="Times New Roman" pitchFamily="18" charset="0"/>
              </a:rPr>
              <a:t>message delivered to Taliban through Pakistan to hand over Osama bin Laden or risk attack – refusals comes on Sept 21</a:t>
            </a:r>
          </a:p>
          <a:p>
            <a:pPr eaLnBrk="1" hangingPunct="1"/>
            <a:r>
              <a:rPr lang="en-US" sz="2400" b="1">
                <a:latin typeface="Times New Roman" pitchFamily="18" charset="0"/>
                <a:cs typeface="Times New Roman" pitchFamily="18" charset="0"/>
              </a:rPr>
              <a:t>Sept 20 – international support for attack grows</a:t>
            </a:r>
          </a:p>
          <a:p>
            <a:pPr eaLnBrk="1" hangingPunct="1">
              <a:buFontTx/>
              <a:buChar char="-"/>
            </a:pPr>
            <a:r>
              <a:rPr lang="en-US" sz="2400" b="1">
                <a:latin typeface="Times New Roman" pitchFamily="18" charset="0"/>
                <a:cs typeface="Times New Roman" pitchFamily="18" charset="0"/>
              </a:rPr>
              <a:t> US aircrafts transported to Persian Gulf</a:t>
            </a:r>
          </a:p>
          <a:p>
            <a:pPr eaLnBrk="1" hangingPunct="1">
              <a:buFontTx/>
              <a:buChar char="-"/>
            </a:pPr>
            <a:r>
              <a:rPr lang="en-US" sz="2400" b="1">
                <a:latin typeface="Times New Roman" pitchFamily="18" charset="0"/>
                <a:cs typeface="Times New Roman" pitchFamily="18" charset="0"/>
              </a:rPr>
              <a:t> Bush tells US military to be “prepared” because “The hour is coming when America will act and you will make us proud.”</a:t>
            </a:r>
          </a:p>
          <a:p>
            <a:pPr eaLnBrk="1" hangingPunct="1">
              <a:buFontTx/>
              <a:buChar char="-"/>
            </a:pPr>
            <a:r>
              <a:rPr lang="en-US" sz="2400" b="1">
                <a:latin typeface="Times New Roman" pitchFamily="18" charset="0"/>
                <a:cs typeface="Times New Roman" pitchFamily="18" charset="0"/>
              </a:rPr>
              <a:t> Afghanis begin fleeing to border</a:t>
            </a:r>
          </a:p>
          <a:p>
            <a:pPr eaLnBrk="1" hangingPunct="1">
              <a:buFontTx/>
              <a:buChar char="-"/>
            </a:pPr>
            <a:r>
              <a:rPr lang="en-US" sz="2400" b="1">
                <a:latin typeface="Times New Roman" pitchFamily="18" charset="0"/>
                <a:cs typeface="Times New Roman" pitchFamily="18" charset="0"/>
              </a:rPr>
              <a:t> Islamic clerics ask bin Laden to voluntarily leave Afghanistan</a:t>
            </a:r>
          </a:p>
        </p:txBody>
      </p:sp>
      <p:pic>
        <p:nvPicPr>
          <p:cNvPr id="23556" name="Picture 2" descr="http://images.google.co.uk/url?source=imgres&amp;ct=img&amp;q=http://www.indymedia.ie/attachments/sep2006/eisenhower.jpg&amp;usg=AFQjCNEMeiHzuGMVA6y-2x5h_CGISrz83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14400"/>
            <a:ext cx="33242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4" descr="http://images.google.co.uk/url?source=imgres&amp;ct=img&amp;q=http://cache2.asset-cache.net/xc/1172540.jpg%3Fv%3D1%26c%3DIWSAsset%26k%3D2%26d%3D77BFBA49EF878921F7C3FC3F69D929FDEAE076509A2DF0035BF3DC6D85552AC25CBABFE0E394DD82E30A760B0D811297&amp;usg=AFQjCNEDi9tpeMezzGaaF5uSV_EkkRuo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632200"/>
            <a:ext cx="2074863"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44293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143000" y="30480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American Response</a:t>
            </a:r>
          </a:p>
        </p:txBody>
      </p:sp>
      <p:sp>
        <p:nvSpPr>
          <p:cNvPr id="24579" name="Text Box 4"/>
          <p:cNvSpPr txBox="1">
            <a:spLocks noChangeArrowheads="1"/>
          </p:cNvSpPr>
          <p:nvPr/>
        </p:nvSpPr>
        <p:spPr bwMode="auto">
          <a:xfrm>
            <a:off x="228600" y="990600"/>
            <a:ext cx="5334000" cy="556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Sept 26 - U.S. and Pakistani officials agree on military preparations for combating bin Laden’s terrorist network in Afghanistan </a:t>
            </a:r>
          </a:p>
          <a:p>
            <a:pPr eaLnBrk="1" hangingPunct="1">
              <a:spcBef>
                <a:spcPct val="50000"/>
              </a:spcBef>
            </a:pPr>
            <a:r>
              <a:rPr lang="en-US" sz="2400" b="1">
                <a:latin typeface="Times New Roman" pitchFamily="18" charset="0"/>
              </a:rPr>
              <a:t>Sept 30 – Afghanistan acknowledges they communicate with bin Laden and are keeping him safe – bin Laden renews calls for attacks on Jews and Americans</a:t>
            </a:r>
          </a:p>
          <a:p>
            <a:pPr eaLnBrk="1" hangingPunct="1">
              <a:spcBef>
                <a:spcPct val="50000"/>
              </a:spcBef>
            </a:pPr>
            <a:r>
              <a:rPr lang="en-US" sz="2400" b="1">
                <a:latin typeface="Times New Roman" pitchFamily="18" charset="0"/>
              </a:rPr>
              <a:t>Oct 4 – Great Britain Prime Minister Tony Blair outlines case against bin Laden and Pakistan becomes 1</a:t>
            </a:r>
            <a:r>
              <a:rPr lang="en-US" sz="2400" b="1" baseline="30000">
                <a:latin typeface="Times New Roman" pitchFamily="18" charset="0"/>
              </a:rPr>
              <a:t>st</a:t>
            </a:r>
            <a:r>
              <a:rPr lang="en-US" sz="2400" b="1">
                <a:latin typeface="Times New Roman" pitchFamily="18" charset="0"/>
              </a:rPr>
              <a:t> Muslim nation to say there is enough evidence to incriminate al-Qaeda</a:t>
            </a:r>
          </a:p>
        </p:txBody>
      </p:sp>
      <p:pic>
        <p:nvPicPr>
          <p:cNvPr id="2458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990600"/>
            <a:ext cx="35242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4308475"/>
            <a:ext cx="3524250"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Text Box 7"/>
          <p:cNvSpPr txBox="1">
            <a:spLocks noChangeArrowheads="1"/>
          </p:cNvSpPr>
          <p:nvPr/>
        </p:nvSpPr>
        <p:spPr bwMode="auto">
          <a:xfrm>
            <a:off x="5029200" y="3505200"/>
            <a:ext cx="4114800" cy="779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a:latin typeface="Times New Roman" pitchFamily="18" charset="0"/>
              </a:rPr>
              <a:t>USS Enterprise</a:t>
            </a:r>
          </a:p>
          <a:p>
            <a:pPr algn="ctr" eaLnBrk="1" hangingPunct="1">
              <a:spcBef>
                <a:spcPct val="50000"/>
              </a:spcBef>
            </a:pPr>
            <a:r>
              <a:rPr lang="en-US">
                <a:latin typeface="Times New Roman" pitchFamily="18" charset="0"/>
              </a:rPr>
              <a:t>Smoldering ruins of WTC, October 2</a:t>
            </a:r>
          </a:p>
        </p:txBody>
      </p:sp>
    </p:spTree>
    <p:extLst>
      <p:ext uri="{BB962C8B-B14F-4D97-AF65-F5344CB8AC3E}">
        <p14:creationId xmlns:p14="http://schemas.microsoft.com/office/powerpoint/2010/main" val="25260760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1143000" y="304800"/>
            <a:ext cx="6934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latin typeface="Times New Roman" pitchFamily="18" charset="0"/>
                <a:cs typeface="Times New Roman" pitchFamily="18" charset="0"/>
              </a:rPr>
              <a:t>Operation Enduring Freedom</a:t>
            </a:r>
          </a:p>
        </p:txBody>
      </p:sp>
      <p:sp>
        <p:nvSpPr>
          <p:cNvPr id="25603" name="Text Box 4"/>
          <p:cNvSpPr txBox="1">
            <a:spLocks noChangeArrowheads="1"/>
          </p:cNvSpPr>
          <p:nvPr/>
        </p:nvSpPr>
        <p:spPr bwMode="auto">
          <a:xfrm>
            <a:off x="381000" y="1066800"/>
            <a:ext cx="40386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Oct 6 – Bush warns Afghanistan “time is running out” and to hand over all terrorists; they refuse</a:t>
            </a:r>
          </a:p>
          <a:p>
            <a:pPr eaLnBrk="1" hangingPunct="1">
              <a:spcBef>
                <a:spcPct val="50000"/>
              </a:spcBef>
            </a:pPr>
            <a:r>
              <a:rPr lang="en-US" sz="2400" b="1">
                <a:latin typeface="Times New Roman" pitchFamily="18" charset="0"/>
              </a:rPr>
              <a:t>Oct 7 – US and Great Britain begin missile strikes against Taliban and al-Qaeda bases; Bush says, “We will not waver, we will not tire, we will not falter, and we will not fail.”</a:t>
            </a:r>
            <a:endParaRPr lang="en-US" sz="2400">
              <a:latin typeface="Times New Roman" pitchFamily="18" charset="0"/>
            </a:endParaRPr>
          </a:p>
        </p:txBody>
      </p:sp>
      <p:pic>
        <p:nvPicPr>
          <p:cNvPr id="2560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914400"/>
            <a:ext cx="371475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3154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762000" y="3810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Brief History of Afghanistan, cont.</a:t>
            </a:r>
          </a:p>
        </p:txBody>
      </p:sp>
      <p:sp>
        <p:nvSpPr>
          <p:cNvPr id="4099" name="Text Box 3"/>
          <p:cNvSpPr txBox="1">
            <a:spLocks noChangeArrowheads="1"/>
          </p:cNvSpPr>
          <p:nvPr/>
        </p:nvSpPr>
        <p:spPr bwMode="auto">
          <a:xfrm>
            <a:off x="228600" y="1219200"/>
            <a:ext cx="50292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first taste of independence in 174</a:t>
            </a:r>
            <a:r>
              <a:rPr lang="en-US" sz="2400">
                <a:latin typeface="Times New Roman" pitchFamily="18" charset="0"/>
              </a:rPr>
              <a:t>7</a:t>
            </a:r>
          </a:p>
          <a:p>
            <a:pPr eaLnBrk="1" hangingPunct="1">
              <a:spcBef>
                <a:spcPct val="50000"/>
              </a:spcBef>
              <a:buFontTx/>
              <a:buChar char="-"/>
            </a:pPr>
            <a:r>
              <a:rPr lang="en-US" sz="2400" b="1">
                <a:latin typeface="Times New Roman" pitchFamily="18" charset="0"/>
              </a:rPr>
              <a:t> however, Britain &amp; Russia (the Great Game) vie for control in 1800s during Age of Imperialism</a:t>
            </a: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143000"/>
            <a:ext cx="3771900" cy="264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971800"/>
            <a:ext cx="23606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3" name="Text Box 7"/>
          <p:cNvSpPr txBox="1">
            <a:spLocks noChangeArrowheads="1"/>
          </p:cNvSpPr>
          <p:nvPr/>
        </p:nvSpPr>
        <p:spPr bwMode="auto">
          <a:xfrm>
            <a:off x="3048000" y="3810000"/>
            <a:ext cx="6096000" cy="283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Char char="-"/>
            </a:pPr>
            <a:r>
              <a:rPr lang="en-US" sz="2400" b="1">
                <a:latin typeface="Times New Roman" pitchFamily="18" charset="0"/>
              </a:rPr>
              <a:t> British control lasts until 1919 when Afghanistan declares its independence again</a:t>
            </a:r>
          </a:p>
          <a:p>
            <a:pPr eaLnBrk="1" hangingPunct="1"/>
            <a:endParaRPr lang="en-US" sz="2400" b="1">
              <a:latin typeface="Times New Roman" pitchFamily="18" charset="0"/>
            </a:endParaRPr>
          </a:p>
          <a:p>
            <a:pPr eaLnBrk="1" hangingPunct="1">
              <a:buFontTx/>
              <a:buChar char="-"/>
            </a:pPr>
            <a:r>
              <a:rPr lang="en-US" sz="2400" b="1">
                <a:latin typeface="Times New Roman" pitchFamily="18" charset="0"/>
              </a:rPr>
              <a:t> Britain then undermined the new king – Amanullah </a:t>
            </a:r>
            <a:r>
              <a:rPr lang="en-US" sz="2400" b="1">
                <a:latin typeface="Times New Roman" pitchFamily="18" charset="0"/>
                <a:sym typeface="Wingdings" pitchFamily="2" charset="2"/>
              </a:rPr>
              <a:t>overthrown in 1929</a:t>
            </a:r>
          </a:p>
          <a:p>
            <a:pPr eaLnBrk="1" hangingPunct="1">
              <a:spcBef>
                <a:spcPct val="50000"/>
              </a:spcBef>
              <a:buFontTx/>
              <a:buChar char="-"/>
            </a:pPr>
            <a:r>
              <a:rPr lang="en-US" sz="2400">
                <a:latin typeface="Times New Roman" pitchFamily="18" charset="0"/>
              </a:rPr>
              <a:t> </a:t>
            </a:r>
            <a:r>
              <a:rPr lang="en-US" sz="2400" b="1">
                <a:latin typeface="Times New Roman" pitchFamily="18" charset="0"/>
              </a:rPr>
              <a:t>history of Afghanistan will be volatile for decades</a:t>
            </a:r>
            <a:endParaRPr lang="en-US" sz="2400">
              <a:latin typeface="Times New Roman" pitchFamily="18" charset="0"/>
            </a:endParaRPr>
          </a:p>
        </p:txBody>
      </p:sp>
    </p:spTree>
    <p:extLst>
      <p:ext uri="{BB962C8B-B14F-4D97-AF65-F5344CB8AC3E}">
        <p14:creationId xmlns:p14="http://schemas.microsoft.com/office/powerpoint/2010/main" val="4040226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Effect transition="in" filter="blinds(horizontal)">
                                      <p:cBhvr>
                                        <p:cTn id="7" dur="500"/>
                                        <p:tgtEl>
                                          <p:spTgt spid="41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blinds(horizontal)">
                                      <p:cBhvr>
                                        <p:cTn id="12" dur="5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762000" y="3810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Brief History of Afghanistan, cont.</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14400"/>
            <a:ext cx="2511425"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2971800" y="1143000"/>
            <a:ext cx="5867400" cy="210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1973 Mohammed Daoud Khan overthrows cousin and becomes first president of Afghanistan – little changed</a:t>
            </a:r>
          </a:p>
          <a:p>
            <a:pPr eaLnBrk="1" hangingPunct="1">
              <a:spcBef>
                <a:spcPct val="50000"/>
              </a:spcBef>
              <a:buFontTx/>
              <a:buChar char="-"/>
            </a:pPr>
            <a:r>
              <a:rPr lang="en-US" sz="2400" b="1">
                <a:latin typeface="Times New Roman" pitchFamily="18" charset="0"/>
              </a:rPr>
              <a:t> did institute some modernization and gave rights to women, including education</a:t>
            </a:r>
          </a:p>
        </p:txBody>
      </p:sp>
      <p:sp>
        <p:nvSpPr>
          <p:cNvPr id="16389" name="Text Box 5"/>
          <p:cNvSpPr txBox="1">
            <a:spLocks noChangeArrowheads="1"/>
          </p:cNvSpPr>
          <p:nvPr/>
        </p:nvSpPr>
        <p:spPr bwMode="auto">
          <a:xfrm>
            <a:off x="381000" y="4572000"/>
            <a:ext cx="3962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1978 – Daoud is assassinated by Peoples Democratic Party of Afghanistan (PDPA), pro-Moscow party</a:t>
            </a:r>
          </a:p>
        </p:txBody>
      </p:sp>
      <p:pic>
        <p:nvPicPr>
          <p:cNvPr id="1639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3657600"/>
            <a:ext cx="4648200" cy="299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22079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6392"/>
                                        </p:tgtEl>
                                        <p:attrNameLst>
                                          <p:attrName>style.visibility</p:attrName>
                                        </p:attrNameLst>
                                      </p:cBhvr>
                                      <p:to>
                                        <p:strVal val="visible"/>
                                      </p:to>
                                    </p:set>
                                    <p:animEffect transition="in" filter="blinds(horizontal)">
                                      <p:cBhvr>
                                        <p:cTn id="7" dur="500"/>
                                        <p:tgtEl>
                                          <p:spTgt spid="163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389"/>
                                        </p:tgtEl>
                                        <p:attrNameLst>
                                          <p:attrName>style.visibility</p:attrName>
                                        </p:attrNameLst>
                                      </p:cBhvr>
                                      <p:to>
                                        <p:strVal val="visible"/>
                                      </p:to>
                                    </p:set>
                                    <p:animEffect transition="in" filter="blinds(horizontal)">
                                      <p:cBhvr>
                                        <p:cTn id="12" dur="500"/>
                                        <p:tgtEl>
                                          <p:spTgt spid="16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762000" y="3810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Brief History of Afghanistan, cont.</a:t>
            </a:r>
          </a:p>
        </p:txBody>
      </p:sp>
      <p:sp>
        <p:nvSpPr>
          <p:cNvPr id="6147" name="Text Box 3"/>
          <p:cNvSpPr txBox="1">
            <a:spLocks noChangeArrowheads="1"/>
          </p:cNvSpPr>
          <p:nvPr/>
        </p:nvSpPr>
        <p:spPr bwMode="auto">
          <a:xfrm>
            <a:off x="381000" y="1295400"/>
            <a:ext cx="3657600" cy="356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PDPA close to Moscow</a:t>
            </a:r>
          </a:p>
          <a:p>
            <a:pPr eaLnBrk="1" hangingPunct="1">
              <a:spcBef>
                <a:spcPct val="50000"/>
              </a:spcBef>
              <a:buFontTx/>
              <a:buChar char="-"/>
            </a:pPr>
            <a:r>
              <a:rPr lang="en-US" sz="2400" b="1">
                <a:latin typeface="Times New Roman" pitchFamily="18" charset="0"/>
              </a:rPr>
              <a:t> despite progressive reforms, there is much corruption</a:t>
            </a:r>
          </a:p>
          <a:p>
            <a:pPr eaLnBrk="1" hangingPunct="1">
              <a:spcBef>
                <a:spcPct val="50000"/>
              </a:spcBef>
              <a:buFontTx/>
              <a:buChar char="-"/>
            </a:pPr>
            <a:r>
              <a:rPr lang="en-US" sz="2400" b="1">
                <a:latin typeface="Times New Roman" pitchFamily="18" charset="0"/>
              </a:rPr>
              <a:t> much dissent</a:t>
            </a:r>
          </a:p>
          <a:p>
            <a:pPr eaLnBrk="1" hangingPunct="1">
              <a:spcBef>
                <a:spcPct val="50000"/>
              </a:spcBef>
              <a:buFontTx/>
              <a:buChar char="-"/>
            </a:pPr>
            <a:r>
              <a:rPr lang="en-US" sz="2400" b="1">
                <a:latin typeface="Times New Roman" pitchFamily="18" charset="0"/>
              </a:rPr>
              <a:t> party tries to control moderate elements in party</a:t>
            </a: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1295400"/>
            <a:ext cx="52578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 Box 5"/>
          <p:cNvSpPr txBox="1">
            <a:spLocks noChangeArrowheads="1"/>
          </p:cNvSpPr>
          <p:nvPr/>
        </p:nvSpPr>
        <p:spPr bwMode="auto">
          <a:xfrm>
            <a:off x="4267200" y="4953000"/>
            <a:ext cx="45720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 U.S. initially pays little attention to overthrow of Daoud but becomes interested after Soviet invasion</a:t>
            </a:r>
          </a:p>
        </p:txBody>
      </p:sp>
      <p:sp>
        <p:nvSpPr>
          <p:cNvPr id="17414" name="Text Box 6"/>
          <p:cNvSpPr txBox="1">
            <a:spLocks noChangeArrowheads="1"/>
          </p:cNvSpPr>
          <p:nvPr/>
        </p:nvSpPr>
        <p:spPr bwMode="auto">
          <a:xfrm>
            <a:off x="381000" y="4953000"/>
            <a:ext cx="3962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a:latin typeface="Times New Roman" pitchFamily="18" charset="0"/>
              </a:rPr>
              <a:t> </a:t>
            </a:r>
            <a:r>
              <a:rPr lang="en-US" sz="2400" b="1">
                <a:latin typeface="Times New Roman" pitchFamily="18" charset="0"/>
              </a:rPr>
              <a:t>Soviet Union invades in 1979 because PDPA is on verge of civil war and losing control</a:t>
            </a:r>
            <a:endParaRPr lang="en-US" sz="2400">
              <a:latin typeface="Times New Roman" pitchFamily="18" charset="0"/>
            </a:endParaRPr>
          </a:p>
        </p:txBody>
      </p:sp>
    </p:spTree>
    <p:extLst>
      <p:ext uri="{BB962C8B-B14F-4D97-AF65-F5344CB8AC3E}">
        <p14:creationId xmlns:p14="http://schemas.microsoft.com/office/powerpoint/2010/main" val="19138581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blinds(horizontal)">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14"/>
                                        </p:tgtEl>
                                        <p:attrNameLst>
                                          <p:attrName>style.visibility</p:attrName>
                                        </p:attrNameLst>
                                      </p:cBhvr>
                                      <p:to>
                                        <p:strVal val="visible"/>
                                      </p:to>
                                    </p:set>
                                    <p:animEffect transition="in" filter="blinds(horizontal)">
                                      <p:cBhvr>
                                        <p:cTn id="12" dur="500"/>
                                        <p:tgtEl>
                                          <p:spTgt spid="1741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7413"/>
                                        </p:tgtEl>
                                        <p:attrNameLst>
                                          <p:attrName>style.visibility</p:attrName>
                                        </p:attrNameLst>
                                      </p:cBhvr>
                                      <p:to>
                                        <p:strVal val="visible"/>
                                      </p:to>
                                    </p:set>
                                    <p:animEffect transition="in" filter="blinds(horizontal)">
                                      <p:cBhvr>
                                        <p:cTn id="17" dur="5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04800" y="228600"/>
            <a:ext cx="792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The Afghan-Soviet War</a:t>
            </a:r>
          </a:p>
        </p:txBody>
      </p:sp>
      <p:sp>
        <p:nvSpPr>
          <p:cNvPr id="7171" name="Text Box 3"/>
          <p:cNvSpPr txBox="1">
            <a:spLocks noChangeArrowheads="1"/>
          </p:cNvSpPr>
          <p:nvPr/>
        </p:nvSpPr>
        <p:spPr bwMode="auto">
          <a:xfrm>
            <a:off x="4724400" y="762000"/>
            <a:ext cx="4267200" cy="429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b="1">
                <a:latin typeface="Times New Roman" pitchFamily="18" charset="0"/>
              </a:rPr>
              <a:t>Soviet Union and PDPA v. Mujahideen – Islamic guerilla fighters</a:t>
            </a:r>
          </a:p>
          <a:p>
            <a:pPr eaLnBrk="1" hangingPunct="1">
              <a:spcBef>
                <a:spcPct val="50000"/>
              </a:spcBef>
              <a:buFontTx/>
              <a:buChar char="-"/>
            </a:pPr>
            <a:r>
              <a:rPr lang="en-US" sz="2400" b="1">
                <a:latin typeface="Times New Roman" pitchFamily="18" charset="0"/>
              </a:rPr>
              <a:t> Brutal war</a:t>
            </a:r>
          </a:p>
          <a:p>
            <a:pPr eaLnBrk="1" hangingPunct="1">
              <a:spcBef>
                <a:spcPct val="50000"/>
              </a:spcBef>
              <a:buFontTx/>
              <a:buChar char="-"/>
            </a:pPr>
            <a:r>
              <a:rPr lang="en-US" sz="2400" b="1">
                <a:latin typeface="Times New Roman" pitchFamily="18" charset="0"/>
              </a:rPr>
              <a:t> Soviets have superior air technology &amp; use it to bomb villages killing numerous civilians</a:t>
            </a:r>
          </a:p>
          <a:p>
            <a:pPr eaLnBrk="1" hangingPunct="1">
              <a:spcBef>
                <a:spcPct val="50000"/>
              </a:spcBef>
              <a:buFontTx/>
              <a:buChar char="-"/>
            </a:pPr>
            <a:r>
              <a:rPr lang="en-US" sz="2400" b="1">
                <a:latin typeface="Times New Roman" pitchFamily="18" charset="0"/>
              </a:rPr>
              <a:t> captured Soviet soldiers are brutalized</a:t>
            </a:r>
          </a:p>
        </p:txBody>
      </p:sp>
      <p:pic>
        <p:nvPicPr>
          <p:cNvPr id="1843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27475"/>
            <a:ext cx="44196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295400"/>
            <a:ext cx="4495800" cy="229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0" name="Text Box 8"/>
          <p:cNvSpPr txBox="1">
            <a:spLocks noChangeArrowheads="1"/>
          </p:cNvSpPr>
          <p:nvPr/>
        </p:nvSpPr>
        <p:spPr bwMode="auto">
          <a:xfrm>
            <a:off x="4648200" y="5181600"/>
            <a:ext cx="44958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b="1">
                <a:latin typeface="Times New Roman" pitchFamily="18" charset="0"/>
              </a:rPr>
              <a:t>- Soviets respond with carpeting countryside with landmines – many are disguised as toys</a:t>
            </a:r>
            <a:endParaRPr lang="en-US" sz="2400">
              <a:latin typeface="Times New Roman" pitchFamily="18" charset="0"/>
            </a:endParaRPr>
          </a:p>
        </p:txBody>
      </p:sp>
    </p:spTree>
    <p:extLst>
      <p:ext uri="{BB962C8B-B14F-4D97-AF65-F5344CB8AC3E}">
        <p14:creationId xmlns:p14="http://schemas.microsoft.com/office/powerpoint/2010/main" val="3019374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7"/>
                                        </p:tgtEl>
                                        <p:attrNameLst>
                                          <p:attrName>style.visibility</p:attrName>
                                        </p:attrNameLst>
                                      </p:cBhvr>
                                      <p:to>
                                        <p:strVal val="visible"/>
                                      </p:to>
                                    </p:set>
                                    <p:animEffect transition="in" filter="blinds(horizontal)">
                                      <p:cBhvr>
                                        <p:cTn id="7" dur="500"/>
                                        <p:tgtEl>
                                          <p:spTgt spid="184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440"/>
                                        </p:tgtEl>
                                        <p:attrNameLst>
                                          <p:attrName>style.visibility</p:attrName>
                                        </p:attrNameLst>
                                      </p:cBhvr>
                                      <p:to>
                                        <p:strVal val="visible"/>
                                      </p:to>
                                    </p:set>
                                    <p:animEffect transition="in" filter="blinds(horizontal)">
                                      <p:cBhvr>
                                        <p:cTn id="12" dur="500"/>
                                        <p:tgtEl>
                                          <p:spTgt spid="184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914400" y="457200"/>
            <a:ext cx="731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U.S. Involvement in Afghan-Soviet War</a:t>
            </a:r>
          </a:p>
        </p:txBody>
      </p:sp>
      <p:pic>
        <p:nvPicPr>
          <p:cNvPr id="819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990600"/>
            <a:ext cx="424815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7"/>
          <p:cNvSpPr txBox="1">
            <a:spLocks noChangeArrowheads="1"/>
          </p:cNvSpPr>
          <p:nvPr/>
        </p:nvSpPr>
        <p:spPr bwMode="auto">
          <a:xfrm>
            <a:off x="381000" y="990600"/>
            <a:ext cx="39624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Soviets control all major cities but cannot control countryside – similar to Britain in 1800s</a:t>
            </a:r>
          </a:p>
        </p:txBody>
      </p:sp>
      <p:sp>
        <p:nvSpPr>
          <p:cNvPr id="19464" name="Text Box 8"/>
          <p:cNvSpPr txBox="1">
            <a:spLocks noChangeArrowheads="1"/>
          </p:cNvSpPr>
          <p:nvPr/>
        </p:nvSpPr>
        <p:spPr bwMode="auto">
          <a:xfrm>
            <a:off x="5257800" y="4191000"/>
            <a:ext cx="38862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Billions of dollars of anti-aircraft and anti-tank weapons delivered into Afghanistan</a:t>
            </a:r>
          </a:p>
          <a:p>
            <a:pPr eaLnBrk="1" hangingPunct="1">
              <a:spcBef>
                <a:spcPct val="50000"/>
              </a:spcBef>
              <a:buFontTx/>
              <a:buChar char="-"/>
            </a:pPr>
            <a:r>
              <a:rPr lang="en-US" sz="2400" b="1">
                <a:latin typeface="Times New Roman" pitchFamily="18" charset="0"/>
              </a:rPr>
              <a:t> turns tide of war against Soviet Union</a:t>
            </a:r>
          </a:p>
        </p:txBody>
      </p:sp>
      <p:pic>
        <p:nvPicPr>
          <p:cNvPr id="1946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4267200"/>
            <a:ext cx="191293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6"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4572000"/>
            <a:ext cx="2724150" cy="170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7" name="Text Box 11"/>
          <p:cNvSpPr txBox="1">
            <a:spLocks noChangeArrowheads="1"/>
          </p:cNvSpPr>
          <p:nvPr/>
        </p:nvSpPr>
        <p:spPr bwMode="auto">
          <a:xfrm>
            <a:off x="304800" y="2590800"/>
            <a:ext cx="4114800" cy="155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a:t> </a:t>
            </a:r>
            <a:r>
              <a:rPr lang="en-US" sz="2400" b="1">
                <a:latin typeface="Times New Roman" pitchFamily="18" charset="0"/>
              </a:rPr>
              <a:t>Representative Charlie Wilson (D – Tex) pushed for secret CIA funding to support Mujahideen</a:t>
            </a:r>
          </a:p>
        </p:txBody>
      </p:sp>
    </p:spTree>
    <p:extLst>
      <p:ext uri="{BB962C8B-B14F-4D97-AF65-F5344CB8AC3E}">
        <p14:creationId xmlns:p14="http://schemas.microsoft.com/office/powerpoint/2010/main" val="6430969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9465"/>
                                        </p:tgtEl>
                                        <p:attrNameLst>
                                          <p:attrName>style.visibility</p:attrName>
                                        </p:attrNameLst>
                                      </p:cBhvr>
                                      <p:to>
                                        <p:strVal val="visible"/>
                                      </p:to>
                                    </p:set>
                                    <p:animEffect transition="in" filter="blinds(horizontal)">
                                      <p:cBhvr>
                                        <p:cTn id="7" dur="500"/>
                                        <p:tgtEl>
                                          <p:spTgt spid="1946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7"/>
                                        </p:tgtEl>
                                        <p:attrNameLst>
                                          <p:attrName>style.visibility</p:attrName>
                                        </p:attrNameLst>
                                      </p:cBhvr>
                                      <p:to>
                                        <p:strVal val="visible"/>
                                      </p:to>
                                    </p:set>
                                    <p:animEffect transition="in" filter="blinds(horizontal)">
                                      <p:cBhvr>
                                        <p:cTn id="12" dur="500"/>
                                        <p:tgtEl>
                                          <p:spTgt spid="1946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nodeType="clickEffect">
                                  <p:stCondLst>
                                    <p:cond delay="0"/>
                                  </p:stCondLst>
                                  <p:childTnLst>
                                    <p:set>
                                      <p:cBhvr>
                                        <p:cTn id="16" dur="1" fill="hold">
                                          <p:stCondLst>
                                            <p:cond delay="0"/>
                                          </p:stCondLst>
                                        </p:cTn>
                                        <p:tgtEl>
                                          <p:spTgt spid="19466"/>
                                        </p:tgtEl>
                                        <p:attrNameLst>
                                          <p:attrName>style.visibility</p:attrName>
                                        </p:attrNameLst>
                                      </p:cBhvr>
                                      <p:to>
                                        <p:strVal val="visible"/>
                                      </p:to>
                                    </p:set>
                                    <p:animEffect transition="in" filter="blinds(horizontal)">
                                      <p:cBhvr>
                                        <p:cTn id="17" dur="500"/>
                                        <p:tgtEl>
                                          <p:spTgt spid="1946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464"/>
                                        </p:tgtEl>
                                        <p:attrNameLst>
                                          <p:attrName>style.visibility</p:attrName>
                                        </p:attrNameLst>
                                      </p:cBhvr>
                                      <p:to>
                                        <p:strVal val="visible"/>
                                      </p:to>
                                    </p:set>
                                    <p:animEffect transition="in" filter="blinds(horizontal)">
                                      <p:cBhvr>
                                        <p:cTn id="22" dur="500"/>
                                        <p:tgtEl>
                                          <p:spTgt spid="194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4" grpId="0"/>
      <p:bldP spid="1946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1066800" y="3810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At the same time…</a:t>
            </a:r>
          </a:p>
        </p:txBody>
      </p:sp>
      <p:pic>
        <p:nvPicPr>
          <p:cNvPr id="204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305175" cy="444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6"/>
          <p:cNvSpPr txBox="1">
            <a:spLocks noChangeArrowheads="1"/>
          </p:cNvSpPr>
          <p:nvPr/>
        </p:nvSpPr>
        <p:spPr bwMode="auto">
          <a:xfrm>
            <a:off x="3886200" y="1066800"/>
            <a:ext cx="50292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Osama bin Laden joins Abdullah Azzam to form Maktab al-Khadamat, a Mujahideen organization to fight Soviets</a:t>
            </a:r>
          </a:p>
          <a:p>
            <a:pPr eaLnBrk="1" hangingPunct="1">
              <a:spcBef>
                <a:spcPct val="50000"/>
              </a:spcBef>
              <a:buFontTx/>
              <a:buChar char="-"/>
            </a:pPr>
            <a:r>
              <a:rPr lang="en-US" sz="2400" b="1">
                <a:latin typeface="Times New Roman" pitchFamily="18" charset="0"/>
              </a:rPr>
              <a:t> using his wealth, bin Laden established a base in Peshawar (North West Frontier Pakistan)</a:t>
            </a:r>
          </a:p>
          <a:p>
            <a:pPr eaLnBrk="1" hangingPunct="1">
              <a:spcBef>
                <a:spcPct val="50000"/>
              </a:spcBef>
              <a:buFontTx/>
              <a:buChar char="-"/>
            </a:pPr>
            <a:r>
              <a:rPr lang="en-US" sz="2400" b="1">
                <a:latin typeface="Times New Roman" pitchFamily="18" charset="0"/>
              </a:rPr>
              <a:t> preaches return to strict Shari’a law and the need for violent jihad to cleanse religion</a:t>
            </a:r>
          </a:p>
          <a:p>
            <a:pPr eaLnBrk="1" hangingPunct="1">
              <a:spcBef>
                <a:spcPct val="50000"/>
              </a:spcBef>
              <a:buFontTx/>
              <a:buChar char="-"/>
            </a:pPr>
            <a:r>
              <a:rPr lang="en-US" sz="2400" b="1">
                <a:latin typeface="Times New Roman" pitchFamily="18" charset="0"/>
              </a:rPr>
              <a:t> Wahhabi sect – anti-semitic &amp; believes Shi’a Islam is heretical</a:t>
            </a:r>
          </a:p>
        </p:txBody>
      </p:sp>
    </p:spTree>
    <p:extLst>
      <p:ext uri="{BB962C8B-B14F-4D97-AF65-F5344CB8AC3E}">
        <p14:creationId xmlns:p14="http://schemas.microsoft.com/office/powerpoint/2010/main" val="3825768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485"/>
                                        </p:tgtEl>
                                        <p:attrNameLst>
                                          <p:attrName>style.visibility</p:attrName>
                                        </p:attrNameLst>
                                      </p:cBhvr>
                                      <p:to>
                                        <p:strVal val="visible"/>
                                      </p:to>
                                    </p:set>
                                    <p:animEffect transition="in" filter="blinds(horizontal)">
                                      <p:cBhvr>
                                        <p:cTn id="7" dur="500"/>
                                        <p:tgtEl>
                                          <p:spTgt spid="204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6"/>
                                        </p:tgtEl>
                                        <p:attrNameLst>
                                          <p:attrName>style.visibility</p:attrName>
                                        </p:attrNameLst>
                                      </p:cBhvr>
                                      <p:to>
                                        <p:strVal val="visible"/>
                                      </p:to>
                                    </p:set>
                                    <p:animEffect transition="in" filter="blinds(horizontal)">
                                      <p:cBhvr>
                                        <p:cTn id="12" dur="500"/>
                                        <p:tgtEl>
                                          <p:spTgt spid="204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219200" y="381000"/>
            <a:ext cx="670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b="1">
                <a:latin typeface="Times New Roman" pitchFamily="18" charset="0"/>
              </a:rPr>
              <a:t>Bin Laden, cont.</a:t>
            </a:r>
          </a:p>
        </p:txBody>
      </p:sp>
      <p:sp>
        <p:nvSpPr>
          <p:cNvPr id="10243" name="Text Box 5"/>
          <p:cNvSpPr txBox="1">
            <a:spLocks noChangeArrowheads="1"/>
          </p:cNvSpPr>
          <p:nvPr/>
        </p:nvSpPr>
        <p:spPr bwMode="auto">
          <a:xfrm>
            <a:off x="381000" y="990600"/>
            <a:ext cx="5105400" cy="301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bin Laden brings many jihad fighters into Afghanistan</a:t>
            </a:r>
          </a:p>
          <a:p>
            <a:pPr eaLnBrk="1" hangingPunct="1">
              <a:spcBef>
                <a:spcPct val="50000"/>
              </a:spcBef>
              <a:buFontTx/>
              <a:buChar char="-"/>
            </a:pPr>
            <a:r>
              <a:rPr lang="en-US" sz="2400" b="1">
                <a:latin typeface="Times New Roman" pitchFamily="18" charset="0"/>
              </a:rPr>
              <a:t> establishes bases and camps in Afghanistan</a:t>
            </a:r>
          </a:p>
          <a:p>
            <a:pPr eaLnBrk="1" hangingPunct="1">
              <a:spcBef>
                <a:spcPct val="50000"/>
              </a:spcBef>
              <a:buFontTx/>
              <a:buChar char="-"/>
            </a:pPr>
            <a:r>
              <a:rPr lang="en-US" sz="2400" b="1">
                <a:latin typeface="Times New Roman" pitchFamily="18" charset="0"/>
              </a:rPr>
              <a:t> receives aid from United States in form of anti-aircraft &amp; anti-tank weapons</a:t>
            </a:r>
          </a:p>
        </p:txBody>
      </p:sp>
      <p:pic>
        <p:nvPicPr>
          <p:cNvPr id="1024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312863"/>
            <a:ext cx="3276600" cy="227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Text Box 7"/>
          <p:cNvSpPr txBox="1">
            <a:spLocks noChangeArrowheads="1"/>
          </p:cNvSpPr>
          <p:nvPr/>
        </p:nvSpPr>
        <p:spPr bwMode="auto">
          <a:xfrm>
            <a:off x="3657600" y="3962400"/>
            <a:ext cx="54864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buFontTx/>
              <a:buChar char="-"/>
            </a:pPr>
            <a:r>
              <a:rPr lang="en-US" sz="2400" b="1">
                <a:latin typeface="Times New Roman" pitchFamily="18" charset="0"/>
              </a:rPr>
              <a:t> 1988 – bin Laden splits from Maktab al-Khadamat b/c he wants more world-wide fight against “infidels” – forms al-Qaeda</a:t>
            </a:r>
          </a:p>
          <a:p>
            <a:pPr eaLnBrk="1" hangingPunct="1">
              <a:spcBef>
                <a:spcPct val="50000"/>
              </a:spcBef>
              <a:buFontTx/>
              <a:buChar char="-"/>
            </a:pPr>
            <a:r>
              <a:rPr lang="en-US" sz="2400" b="1">
                <a:latin typeface="Times New Roman" pitchFamily="18" charset="0"/>
              </a:rPr>
              <a:t> Azzam is killed by a bomb in 1989 and group is absorbed into al-Qaeda</a:t>
            </a:r>
          </a:p>
        </p:txBody>
      </p:sp>
      <p:pic>
        <p:nvPicPr>
          <p:cNvPr id="1024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038600"/>
            <a:ext cx="205105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36826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animEffect transition="in" filter="blinds(horizontal)">
                                      <p:cBhvr>
                                        <p:cTn id="7" dur="500"/>
                                        <p:tgtEl>
                                          <p:spTgt spid="215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1805</Words>
  <Application>Microsoft Office PowerPoint</Application>
  <PresentationFormat>On-screen Show (4:3)</PresentationFormat>
  <Paragraphs>148</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Lincoln School Department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 Yip</dc:creator>
  <cp:lastModifiedBy>Frank Yip</cp:lastModifiedBy>
  <cp:revision>1</cp:revision>
  <dcterms:created xsi:type="dcterms:W3CDTF">2014-02-12T12:44:49Z</dcterms:created>
  <dcterms:modified xsi:type="dcterms:W3CDTF">2014-02-12T12:45:33Z</dcterms:modified>
</cp:coreProperties>
</file>